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sldIdLst>
    <p:sldId id="256" r:id="rId2"/>
    <p:sldId id="435" r:id="rId3"/>
    <p:sldId id="507" r:id="rId4"/>
    <p:sldId id="434" r:id="rId5"/>
    <p:sldId id="514" r:id="rId6"/>
    <p:sldId id="524" r:id="rId7"/>
    <p:sldId id="260" r:id="rId8"/>
    <p:sldId id="337" r:id="rId9"/>
    <p:sldId id="359" r:id="rId10"/>
    <p:sldId id="339" r:id="rId11"/>
    <p:sldId id="340" r:id="rId12"/>
    <p:sldId id="409" r:id="rId13"/>
    <p:sldId id="263" r:id="rId14"/>
    <p:sldId id="284" r:id="rId15"/>
    <p:sldId id="564" r:id="rId16"/>
    <p:sldId id="387" r:id="rId17"/>
    <p:sldId id="374" r:id="rId18"/>
    <p:sldId id="396" r:id="rId19"/>
    <p:sldId id="370" r:id="rId20"/>
    <p:sldId id="390" r:id="rId21"/>
    <p:sldId id="558" r:id="rId22"/>
    <p:sldId id="400" r:id="rId23"/>
    <p:sldId id="481" r:id="rId24"/>
    <p:sldId id="482" r:id="rId25"/>
    <p:sldId id="485" r:id="rId26"/>
    <p:sldId id="486" r:id="rId27"/>
    <p:sldId id="483" r:id="rId28"/>
    <p:sldId id="484" r:id="rId29"/>
    <p:sldId id="276" r:id="rId30"/>
    <p:sldId id="277" r:id="rId31"/>
    <p:sldId id="410" r:id="rId32"/>
    <p:sldId id="279" r:id="rId33"/>
    <p:sldId id="406" r:id="rId34"/>
    <p:sldId id="432" r:id="rId35"/>
    <p:sldId id="317" r:id="rId36"/>
    <p:sldId id="411" r:id="rId37"/>
    <p:sldId id="412" r:id="rId38"/>
    <p:sldId id="569" r:id="rId39"/>
    <p:sldId id="568" r:id="rId40"/>
    <p:sldId id="565" r:id="rId41"/>
    <p:sldId id="571" r:id="rId42"/>
    <p:sldId id="572" r:id="rId43"/>
    <p:sldId id="515" r:id="rId44"/>
    <p:sldId id="415" r:id="rId45"/>
    <p:sldId id="285" r:id="rId46"/>
    <p:sldId id="416" r:id="rId47"/>
    <p:sldId id="428" r:id="rId48"/>
    <p:sldId id="420" r:id="rId49"/>
    <p:sldId id="421" r:id="rId50"/>
    <p:sldId id="489" r:id="rId51"/>
    <p:sldId id="487" r:id="rId52"/>
    <p:sldId id="525" r:id="rId53"/>
    <p:sldId id="544" r:id="rId54"/>
    <p:sldId id="545" r:id="rId55"/>
    <p:sldId id="546" r:id="rId56"/>
    <p:sldId id="547" r:id="rId57"/>
    <p:sldId id="526" r:id="rId58"/>
    <p:sldId id="541" r:id="rId59"/>
    <p:sldId id="542" r:id="rId60"/>
    <p:sldId id="498" r:id="rId61"/>
    <p:sldId id="499" r:id="rId62"/>
    <p:sldId id="500" r:id="rId63"/>
    <p:sldId id="501" r:id="rId64"/>
    <p:sldId id="502" r:id="rId65"/>
    <p:sldId id="509" r:id="rId66"/>
    <p:sldId id="527" r:id="rId67"/>
    <p:sldId id="459" r:id="rId68"/>
    <p:sldId id="460" r:id="rId69"/>
    <p:sldId id="461" r:id="rId70"/>
    <p:sldId id="557" r:id="rId71"/>
    <p:sldId id="463" r:id="rId72"/>
    <p:sldId id="464" r:id="rId73"/>
    <p:sldId id="465" r:id="rId74"/>
    <p:sldId id="466" r:id="rId75"/>
    <p:sldId id="467" r:id="rId76"/>
    <p:sldId id="468" r:id="rId77"/>
    <p:sldId id="469" r:id="rId78"/>
    <p:sldId id="470" r:id="rId79"/>
    <p:sldId id="471" r:id="rId80"/>
    <p:sldId id="472" r:id="rId81"/>
    <p:sldId id="319" r:id="rId82"/>
    <p:sldId id="437" r:id="rId83"/>
    <p:sldId id="511" r:id="rId84"/>
    <p:sldId id="548" r:id="rId85"/>
    <p:sldId id="549" r:id="rId86"/>
    <p:sldId id="551" r:id="rId87"/>
    <p:sldId id="552" r:id="rId88"/>
    <p:sldId id="517" r:id="rId89"/>
    <p:sldId id="513" r:id="rId90"/>
    <p:sldId id="562" r:id="rId91"/>
    <p:sldId id="510" r:id="rId92"/>
    <p:sldId id="560" r:id="rId93"/>
    <p:sldId id="519" r:id="rId94"/>
    <p:sldId id="563" r:id="rId95"/>
    <p:sldId id="458" r:id="rId96"/>
    <p:sldId id="520" r:id="rId97"/>
    <p:sldId id="521" r:id="rId98"/>
    <p:sldId id="473" r:id="rId99"/>
    <p:sldId id="474" r:id="rId100"/>
    <p:sldId id="475" r:id="rId101"/>
    <p:sldId id="476" r:id="rId102"/>
    <p:sldId id="477" r:id="rId103"/>
    <p:sldId id="478" r:id="rId104"/>
    <p:sldId id="479" r:id="rId105"/>
    <p:sldId id="496" r:id="rId106"/>
    <p:sldId id="495" r:id="rId107"/>
    <p:sldId id="457" r:id="rId108"/>
    <p:sldId id="528" r:id="rId109"/>
    <p:sldId id="529" r:id="rId110"/>
    <p:sldId id="530" r:id="rId111"/>
    <p:sldId id="531" r:id="rId112"/>
    <p:sldId id="532" r:id="rId113"/>
    <p:sldId id="533" r:id="rId114"/>
    <p:sldId id="534" r:id="rId115"/>
    <p:sldId id="535" r:id="rId116"/>
    <p:sldId id="536" r:id="rId117"/>
    <p:sldId id="537" r:id="rId118"/>
    <p:sldId id="538" r:id="rId119"/>
    <p:sldId id="539" r:id="rId120"/>
    <p:sldId id="540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4"/>
    <p:restoredTop sz="89185"/>
  </p:normalViewPr>
  <p:slideViewPr>
    <p:cSldViewPr snapToGrid="0" snapToObjects="1">
      <p:cViewPr varScale="1">
        <p:scale>
          <a:sx n="110" d="100"/>
          <a:sy n="110" d="100"/>
        </p:scale>
        <p:origin x="944" y="168"/>
      </p:cViewPr>
      <p:guideLst/>
    </p:cSldViewPr>
  </p:slideViewPr>
  <p:outlineViewPr>
    <p:cViewPr>
      <p:scale>
        <a:sx n="33" d="100"/>
        <a:sy n="33" d="100"/>
      </p:scale>
      <p:origin x="0" y="-1087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24.emf"/><Relationship Id="rId1" Type="http://schemas.openxmlformats.org/officeDocument/2006/relationships/image" Target="../media/image16.emf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10" Type="http://schemas.openxmlformats.org/officeDocument/2006/relationships/image" Target="../media/image53.emf"/><Relationship Id="rId4" Type="http://schemas.openxmlformats.org/officeDocument/2006/relationships/image" Target="../media/image48.emf"/><Relationship Id="rId9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image" Target="../media/image16.emf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24.emf"/><Relationship Id="rId1" Type="http://schemas.openxmlformats.org/officeDocument/2006/relationships/image" Target="../media/image16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10" Type="http://schemas.openxmlformats.org/officeDocument/2006/relationships/image" Target="../media/image39.emf"/><Relationship Id="rId4" Type="http://schemas.openxmlformats.org/officeDocument/2006/relationships/image" Target="../media/image34.emf"/><Relationship Id="rId9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24.emf"/><Relationship Id="rId1" Type="http://schemas.openxmlformats.org/officeDocument/2006/relationships/image" Target="../media/image16.emf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10" Type="http://schemas.openxmlformats.org/officeDocument/2006/relationships/image" Target="../media/image46.emf"/><Relationship Id="rId4" Type="http://schemas.openxmlformats.org/officeDocument/2006/relationships/image" Target="../media/image41.emf"/><Relationship Id="rId9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D8AD6-9F1F-C64A-8412-A3F16145E644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C1C60-F9DA-AF46-B22C-674B9035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mmmmm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2158B8A-70E7-5342-A94D-DDA0B0D74AFF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8872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2158B8A-70E7-5342-A94D-DDA0B0D74AFF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1617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4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Rosenblatt, Frank. "The perceptron: A probabilistic model for information storage and organization in the brain."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Psychological review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65.6 (1958): 386.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4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86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43000"/>
            <a:ext cx="53848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09989"/>
            <a:ext cx="5384800" cy="241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Bryan Pardo, Northwestern University, Machine Learning EECS 349 Fall 2007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75C32DA6-8357-DD45-AF36-249B7A5B66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189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Bryan Pardo, Northwestern University, Machine Learning EECS 349 Fall 2007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A29D80A3-4617-6B4F-AF52-F5340576C9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803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04111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2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0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6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98CDD-257B-B446-B25F-272C1A20A30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0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60.png"/><Relationship Id="rId9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7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58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0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78.png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75.e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7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40.png"/><Relationship Id="rId5" Type="http://schemas.openxmlformats.org/officeDocument/2006/relationships/image" Target="../media/image22.png"/><Relationship Id="rId10" Type="http://schemas.openxmlformats.org/officeDocument/2006/relationships/image" Target="../media/image39.png"/><Relationship Id="rId4" Type="http://schemas.openxmlformats.org/officeDocument/2006/relationships/image" Target="../media/image190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.emf"/><Relationship Id="rId10" Type="http://schemas.openxmlformats.org/officeDocument/2006/relationships/image" Target="../media/image48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241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7" Type="http://schemas.openxmlformats.org/officeDocument/2006/relationships/image" Target="../media/image53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391.png"/><Relationship Id="rId4" Type="http://schemas.openxmlformats.org/officeDocument/2006/relationships/image" Target="../media/image5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3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3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5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30.e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7.e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emf"/><Relationship Id="rId20" Type="http://schemas.openxmlformats.org/officeDocument/2006/relationships/image" Target="../media/image31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6.e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8.emf"/><Relationship Id="rId22" Type="http://schemas.openxmlformats.org/officeDocument/2006/relationships/image" Target="../media/image32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0.emf"/><Relationship Id="rId3" Type="http://schemas.openxmlformats.org/officeDocument/2006/relationships/oleObject" Target="../embeddings/oleObject26.bin"/><Relationship Id="rId21" Type="http://schemas.openxmlformats.org/officeDocument/2006/relationships/oleObject" Target="../embeddings/oleObject35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5.e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emf"/><Relationship Id="rId20" Type="http://schemas.openxmlformats.org/officeDocument/2006/relationships/image" Target="../media/image38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34.emf"/><Relationship Id="rId19" Type="http://schemas.openxmlformats.org/officeDocument/2006/relationships/oleObject" Target="../embeddings/oleObject34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6.emf"/><Relationship Id="rId22" Type="http://schemas.openxmlformats.org/officeDocument/2006/relationships/image" Target="../media/image39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30.emf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2.emf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emf"/><Relationship Id="rId20" Type="http://schemas.openxmlformats.org/officeDocument/2006/relationships/image" Target="../media/image45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41.e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3.emf"/><Relationship Id="rId22" Type="http://schemas.openxmlformats.org/officeDocument/2006/relationships/image" Target="../media/image46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30.emf"/><Relationship Id="rId3" Type="http://schemas.openxmlformats.org/officeDocument/2006/relationships/oleObject" Target="../embeddings/oleObject46.bin"/><Relationship Id="rId21" Type="http://schemas.openxmlformats.org/officeDocument/2006/relationships/oleObject" Target="../embeddings/oleObject55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49.e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emf"/><Relationship Id="rId20" Type="http://schemas.openxmlformats.org/officeDocument/2006/relationships/image" Target="../media/image52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48.emf"/><Relationship Id="rId19" Type="http://schemas.openxmlformats.org/officeDocument/2006/relationships/oleObject" Target="../embeddings/oleObject54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0.emf"/><Relationship Id="rId22" Type="http://schemas.openxmlformats.org/officeDocument/2006/relationships/image" Target="../media/image5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BASICS OF NEURAL NETS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Bryan Pardo</a:t>
            </a:r>
          </a:p>
          <a:p>
            <a:r>
              <a:rPr lang="en-US" dirty="0"/>
              <a:t>CS 349</a:t>
            </a:r>
          </a:p>
          <a:p>
            <a:r>
              <a:rPr lang="en-US" dirty="0"/>
              <a:t>Northwestern University</a:t>
            </a:r>
          </a:p>
          <a:p>
            <a:r>
              <a:rPr lang="en-US" dirty="0"/>
              <a:t>(updated spring 2019)</a:t>
            </a:r>
          </a:p>
        </p:txBody>
      </p:sp>
    </p:spTree>
    <p:extLst>
      <p:ext uri="{BB962C8B-B14F-4D97-AF65-F5344CB8AC3E}">
        <p14:creationId xmlns:p14="http://schemas.microsoft.com/office/powerpoint/2010/main" val="62835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785" y="5556"/>
            <a:ext cx="11119591" cy="1325563"/>
          </a:xfrm>
        </p:spPr>
        <p:txBody>
          <a:bodyPr/>
          <a:lstStyle/>
          <a:p>
            <a:r>
              <a:rPr lang="en-US" dirty="0"/>
              <a:t>Different logical functions are possible</a:t>
            </a:r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812535" y="1988717"/>
            <a:ext cx="5149209" cy="3956057"/>
            <a:chOff x="576" y="735"/>
            <a:chExt cx="2620" cy="1607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1324" y="1175"/>
              <a:ext cx="1440" cy="8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p:cxnSp>
          <p:nvCxnSpPr>
            <p:cNvPr id="6" name="AutoShape 12"/>
            <p:cNvCxnSpPr>
              <a:cxnSpLocks noChangeShapeType="1"/>
            </p:cNvCxnSpPr>
            <p:nvPr/>
          </p:nvCxnSpPr>
          <p:spPr bwMode="auto">
            <a:xfrm flipV="1">
              <a:off x="912" y="1583"/>
              <a:ext cx="412" cy="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" name="AutoShape 13"/>
            <p:cNvCxnSpPr>
              <a:cxnSpLocks noChangeShapeType="1"/>
            </p:cNvCxnSpPr>
            <p:nvPr/>
          </p:nvCxnSpPr>
          <p:spPr bwMode="auto">
            <a:xfrm>
              <a:off x="912" y="1271"/>
              <a:ext cx="412" cy="3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AutoShape 14"/>
            <p:cNvCxnSpPr>
              <a:cxnSpLocks noChangeShapeType="1"/>
            </p:cNvCxnSpPr>
            <p:nvPr/>
          </p:nvCxnSpPr>
          <p:spPr bwMode="auto">
            <a:xfrm>
              <a:off x="1527" y="1022"/>
              <a:ext cx="8" cy="27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AutoShape 15"/>
            <p:cNvCxnSpPr>
              <a:cxnSpLocks noChangeShapeType="1"/>
            </p:cNvCxnSpPr>
            <p:nvPr/>
          </p:nvCxnSpPr>
          <p:spPr bwMode="auto">
            <a:xfrm>
              <a:off x="2764" y="1583"/>
              <a:ext cx="432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347" y="743"/>
              <a:ext cx="336" cy="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1570" y="943"/>
              <a:ext cx="529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i="1" dirty="0">
                  <a:latin typeface="Times New Roman" charset="0"/>
                  <a:ea typeface="ＭＳ Ｐゴシック" charset="0"/>
                </a:rPr>
                <a:t>-0.49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1393" y="735"/>
              <a:ext cx="256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i="1" dirty="0">
                  <a:latin typeface="Times New Roman" charset="0"/>
                  <a:ea typeface="ＭＳ Ｐゴシック" charset="0"/>
                </a:rPr>
                <a:t>1</a:t>
              </a:r>
              <a:endParaRPr lang="en-US" sz="2800" i="1" dirty="0"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576" y="1079"/>
              <a:ext cx="712" cy="446"/>
              <a:chOff x="816" y="1392"/>
              <a:chExt cx="712" cy="446"/>
            </a:xfrm>
          </p:grpSpPr>
          <p:sp>
            <p:nvSpPr>
              <p:cNvPr id="19" name="Oval 6"/>
              <p:cNvSpPr>
                <a:spLocks noChangeArrowheads="1"/>
              </p:cNvSpPr>
              <p:nvPr/>
            </p:nvSpPr>
            <p:spPr bwMode="auto">
              <a:xfrm>
                <a:off x="816" y="144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1173" y="1402"/>
                <a:ext cx="355" cy="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3200" b="1" i="1" dirty="0">
                    <a:latin typeface="Times New Roman" charset="0"/>
                    <a:ea typeface="ＭＳ Ｐゴシック" charset="0"/>
                  </a:rPr>
                  <a:t>0.5</a:t>
                </a:r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864" y="139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1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576" y="1655"/>
              <a:ext cx="704" cy="446"/>
              <a:chOff x="816" y="2112"/>
              <a:chExt cx="704" cy="446"/>
            </a:xfrm>
          </p:grpSpPr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816" y="216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17" name="Text Box 17"/>
              <p:cNvSpPr txBox="1">
                <a:spLocks noChangeArrowheads="1"/>
              </p:cNvSpPr>
              <p:nvPr/>
            </p:nvSpPr>
            <p:spPr bwMode="auto">
              <a:xfrm>
                <a:off x="1165" y="2193"/>
                <a:ext cx="355" cy="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3200" b="1" i="1" dirty="0">
                    <a:latin typeface="Times New Roman" charset="0"/>
                    <a:ea typeface="ＭＳ Ｐゴシック" charset="0"/>
                  </a:rPr>
                  <a:t>0.5</a:t>
                </a:r>
              </a:p>
            </p:txBody>
          </p:sp>
          <p:sp>
            <p:nvSpPr>
              <p:cNvPr id="18" name="Text Box 23"/>
              <p:cNvSpPr txBox="1">
                <a:spLocks noChangeArrowheads="1"/>
              </p:cNvSpPr>
              <p:nvPr/>
            </p:nvSpPr>
            <p:spPr bwMode="auto">
              <a:xfrm>
                <a:off x="864" y="211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2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15" name="Text Box 63"/>
            <p:cNvSpPr txBox="1">
              <a:spLocks noChangeArrowheads="1"/>
            </p:cNvSpPr>
            <p:nvPr/>
          </p:nvSpPr>
          <p:spPr bwMode="auto">
            <a:xfrm>
              <a:off x="1683" y="2079"/>
              <a:ext cx="385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600" b="1" dirty="0">
                  <a:ea typeface="ＭＳ Ｐゴシック" charset="0"/>
                </a:rPr>
                <a:t>OR</a:t>
              </a: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6957114" y="1331119"/>
            <a:ext cx="1" cy="467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954620" y="6008972"/>
            <a:ext cx="49925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6201599" y="2498912"/>
            <a:ext cx="4462784" cy="4341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 rot="2612084">
                <a:off x="6474591" y="4255815"/>
                <a:ext cx="446443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0.5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05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−0.49=0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2084">
                <a:off x="6474591" y="4255815"/>
                <a:ext cx="446443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8920071" y="5989110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071" y="5989110"/>
                <a:ext cx="68928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6200000">
                <a:off x="6304839" y="3992874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04839" y="3992874"/>
                <a:ext cx="68928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 rot="16200000">
                <a:off x="6266687" y="1641417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66687" y="1641417"/>
                <a:ext cx="68928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11026310" y="6006888"/>
            <a:ext cx="6892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/>
              <a:t>1</a:t>
            </a:r>
            <a:endParaRPr lang="en-US" sz="2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728609" y="5815572"/>
            <a:ext cx="6892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06868" y="2762492"/>
            <a:ext cx="139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 region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90540" y="5024958"/>
            <a:ext cx="139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391287" y="3559370"/>
                <a:ext cx="4508589" cy="1088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0&lt;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𝑒𝑙𝑠𝑒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" y="3559370"/>
                <a:ext cx="4508589" cy="10886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8938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1032671" cy="1325563"/>
          </a:xfrm>
        </p:spPr>
        <p:txBody>
          <a:bodyPr/>
          <a:lstStyle/>
          <a:p>
            <a:r>
              <a:rPr lang="en-US" dirty="0"/>
              <a:t>Fitting &amp; Hypothesis space.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43728"/>
            <a:ext cx="10722429" cy="4803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a model’s hypothesis space is too small, the true function is probably not in its vocabulary (</a:t>
            </a:r>
            <a:r>
              <a:rPr lang="en-US" sz="3200" dirty="0" err="1"/>
              <a:t>underfitting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endParaRPr lang="en-US" sz="3200" b="1" dirty="0"/>
          </a:p>
          <a:p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432957" y="3184072"/>
            <a:ext cx="16329" cy="272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449286" y="5910943"/>
            <a:ext cx="8164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219450" y="504774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47065" y="3668714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20202" y="5004708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531679" y="340399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97829" y="4627903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298621" y="429243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964387" y="401756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426529" y="3374799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20000" y="294319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12716" y="410770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Y</a:t>
            </a:r>
            <a:endParaRPr lang="en-US" sz="3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497535" y="5962931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X</a:t>
            </a:r>
            <a:endParaRPr lang="en-US" sz="3200" b="1" dirty="0"/>
          </a:p>
        </p:txBody>
      </p:sp>
      <p:sp>
        <p:nvSpPr>
          <p:cNvPr id="36" name="Freeform 35"/>
          <p:cNvSpPr/>
          <p:nvPr/>
        </p:nvSpPr>
        <p:spPr>
          <a:xfrm>
            <a:off x="2645229" y="3095547"/>
            <a:ext cx="7200900" cy="3092982"/>
          </a:xfrm>
          <a:custGeom>
            <a:avLst/>
            <a:gdLst>
              <a:gd name="connsiteX0" fmla="*/ 0 w 7200900"/>
              <a:gd name="connsiteY0" fmla="*/ 2423510 h 3092982"/>
              <a:gd name="connsiteX1" fmla="*/ 5045528 w 7200900"/>
              <a:gd name="connsiteY1" fmla="*/ 6882 h 3092982"/>
              <a:gd name="connsiteX2" fmla="*/ 7200900 w 7200900"/>
              <a:gd name="connsiteY2" fmla="*/ 3092982 h 309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0900" h="3092982">
                <a:moveTo>
                  <a:pt x="0" y="2423510"/>
                </a:moveTo>
                <a:cubicBezTo>
                  <a:pt x="1922689" y="1159406"/>
                  <a:pt x="3845378" y="-104697"/>
                  <a:pt x="5045528" y="6882"/>
                </a:cubicBezTo>
                <a:cubicBezTo>
                  <a:pt x="6245678" y="118461"/>
                  <a:pt x="7200900" y="3092982"/>
                  <a:pt x="7200900" y="3092982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645229" y="3410986"/>
            <a:ext cx="8278585" cy="2228092"/>
            <a:chOff x="2645229" y="3414400"/>
            <a:chExt cx="8278585" cy="2228092"/>
          </a:xfrm>
        </p:grpSpPr>
        <p:grpSp>
          <p:nvGrpSpPr>
            <p:cNvPr id="40" name="Group 39"/>
            <p:cNvGrpSpPr/>
            <p:nvPr/>
          </p:nvGrpSpPr>
          <p:grpSpPr>
            <a:xfrm>
              <a:off x="2645229" y="3414400"/>
              <a:ext cx="8278585" cy="1590309"/>
              <a:chOff x="2645229" y="3414400"/>
              <a:chExt cx="8278585" cy="159030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2645229" y="3414400"/>
                <a:ext cx="8278585" cy="1590309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 rot="21004989">
                    <a:off x="5088069" y="4111856"/>
                    <a:ext cx="4193005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04989">
                    <a:off x="5088069" y="4111856"/>
                    <a:ext cx="4193005" cy="492443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TextBox 40"/>
            <p:cNvSpPr txBox="1"/>
            <p:nvPr/>
          </p:nvSpPr>
          <p:spPr>
            <a:xfrm>
              <a:off x="6784521" y="5273160"/>
              <a:ext cx="1891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Learnable weights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7051729" y="4672571"/>
              <a:ext cx="132842" cy="6597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0"/>
            </p:cNvCxnSpPr>
            <p:nvPr/>
          </p:nvCxnSpPr>
          <p:spPr>
            <a:xfrm flipV="1">
              <a:off x="7730101" y="4490185"/>
              <a:ext cx="133603" cy="782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97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1032671" cy="1325563"/>
          </a:xfrm>
        </p:spPr>
        <p:txBody>
          <a:bodyPr/>
          <a:lstStyle/>
          <a:p>
            <a:r>
              <a:rPr lang="en-US" dirty="0"/>
              <a:t>Fitting &amp; Hypothesis space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43728"/>
            <a:ext cx="10722429" cy="4803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a model’s hypothesis space is too big, it can learn a crazy, overly specific function (overfitting)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endParaRPr lang="en-US" sz="3200" b="1" dirty="0"/>
          </a:p>
          <a:p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432957" y="3184072"/>
            <a:ext cx="16329" cy="272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449286" y="5910943"/>
            <a:ext cx="8164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219450" y="504774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47065" y="3668714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20202" y="5004708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531679" y="340399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97829" y="4627903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298621" y="429243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964387" y="401756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426529" y="3374799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20000" y="294319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12716" y="410770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Y</a:t>
            </a:r>
            <a:endParaRPr lang="en-US" sz="3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497535" y="5962931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X</a:t>
            </a:r>
            <a:endParaRPr lang="en-US" sz="3200" b="1" dirty="0"/>
          </a:p>
        </p:txBody>
      </p:sp>
      <p:sp>
        <p:nvSpPr>
          <p:cNvPr id="36" name="Freeform 35"/>
          <p:cNvSpPr/>
          <p:nvPr/>
        </p:nvSpPr>
        <p:spPr>
          <a:xfrm>
            <a:off x="2645229" y="3095547"/>
            <a:ext cx="7200900" cy="3092982"/>
          </a:xfrm>
          <a:custGeom>
            <a:avLst/>
            <a:gdLst>
              <a:gd name="connsiteX0" fmla="*/ 0 w 7200900"/>
              <a:gd name="connsiteY0" fmla="*/ 2423510 h 3092982"/>
              <a:gd name="connsiteX1" fmla="*/ 5045528 w 7200900"/>
              <a:gd name="connsiteY1" fmla="*/ 6882 h 3092982"/>
              <a:gd name="connsiteX2" fmla="*/ 7200900 w 7200900"/>
              <a:gd name="connsiteY2" fmla="*/ 3092982 h 309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0900" h="3092982">
                <a:moveTo>
                  <a:pt x="0" y="2423510"/>
                </a:moveTo>
                <a:cubicBezTo>
                  <a:pt x="1922689" y="1159406"/>
                  <a:pt x="3845378" y="-104697"/>
                  <a:pt x="5045528" y="6882"/>
                </a:cubicBezTo>
                <a:cubicBezTo>
                  <a:pt x="6245678" y="118461"/>
                  <a:pt x="7200900" y="3092982"/>
                  <a:pt x="7200900" y="3092982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514600" y="2188315"/>
            <a:ext cx="6906986" cy="4576847"/>
          </a:xfrm>
          <a:custGeom>
            <a:avLst/>
            <a:gdLst>
              <a:gd name="connsiteX0" fmla="*/ 0 w 6906986"/>
              <a:gd name="connsiteY0" fmla="*/ 326285 h 4576847"/>
              <a:gd name="connsiteX1" fmla="*/ 832757 w 6906986"/>
              <a:gd name="connsiteY1" fmla="*/ 3036828 h 4576847"/>
              <a:gd name="connsiteX2" fmla="*/ 1371600 w 6906986"/>
              <a:gd name="connsiteY2" fmla="*/ 4571714 h 4576847"/>
              <a:gd name="connsiteX3" fmla="*/ 1926771 w 6906986"/>
              <a:gd name="connsiteY3" fmla="*/ 2546971 h 4576847"/>
              <a:gd name="connsiteX4" fmla="*/ 2318657 w 6906986"/>
              <a:gd name="connsiteY4" fmla="*/ 1093728 h 4576847"/>
              <a:gd name="connsiteX5" fmla="*/ 2873829 w 6906986"/>
              <a:gd name="connsiteY5" fmla="*/ 2285714 h 4576847"/>
              <a:gd name="connsiteX6" fmla="*/ 3037114 w 6906986"/>
              <a:gd name="connsiteY6" fmla="*/ 1257014 h 4576847"/>
              <a:gd name="connsiteX7" fmla="*/ 3331029 w 6906986"/>
              <a:gd name="connsiteY7" fmla="*/ 244642 h 4576847"/>
              <a:gd name="connsiteX8" fmla="*/ 4049486 w 6906986"/>
              <a:gd name="connsiteY8" fmla="*/ 1616242 h 4576847"/>
              <a:gd name="connsiteX9" fmla="*/ 4555671 w 6906986"/>
              <a:gd name="connsiteY9" fmla="*/ 3951228 h 4576847"/>
              <a:gd name="connsiteX10" fmla="*/ 5225143 w 6906986"/>
              <a:gd name="connsiteY10" fmla="*/ 832471 h 4576847"/>
              <a:gd name="connsiteX11" fmla="*/ 5666014 w 6906986"/>
              <a:gd name="connsiteY11" fmla="*/ 16042 h 4576847"/>
              <a:gd name="connsiteX12" fmla="*/ 6172200 w 6906986"/>
              <a:gd name="connsiteY12" fmla="*/ 1338656 h 4576847"/>
              <a:gd name="connsiteX13" fmla="*/ 6384471 w 6906986"/>
              <a:gd name="connsiteY13" fmla="*/ 4457414 h 4576847"/>
              <a:gd name="connsiteX14" fmla="*/ 6564086 w 6906986"/>
              <a:gd name="connsiteY14" fmla="*/ 1910156 h 4576847"/>
              <a:gd name="connsiteX15" fmla="*/ 6727371 w 6906986"/>
              <a:gd name="connsiteY15" fmla="*/ 489571 h 4576847"/>
              <a:gd name="connsiteX16" fmla="*/ 6906986 w 6906986"/>
              <a:gd name="connsiteY16" fmla="*/ 4049199 h 4576847"/>
              <a:gd name="connsiteX17" fmla="*/ 6906986 w 6906986"/>
              <a:gd name="connsiteY17" fmla="*/ 4049199 h 457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906986" h="4576847">
                <a:moveTo>
                  <a:pt x="0" y="326285"/>
                </a:moveTo>
                <a:cubicBezTo>
                  <a:pt x="302078" y="1327771"/>
                  <a:pt x="604157" y="2329257"/>
                  <a:pt x="832757" y="3036828"/>
                </a:cubicBezTo>
                <a:cubicBezTo>
                  <a:pt x="1061357" y="3744400"/>
                  <a:pt x="1189264" y="4653357"/>
                  <a:pt x="1371600" y="4571714"/>
                </a:cubicBezTo>
                <a:cubicBezTo>
                  <a:pt x="1553936" y="4490071"/>
                  <a:pt x="1768928" y="3126635"/>
                  <a:pt x="1926771" y="2546971"/>
                </a:cubicBezTo>
                <a:cubicBezTo>
                  <a:pt x="2084614" y="1967307"/>
                  <a:pt x="2160814" y="1137271"/>
                  <a:pt x="2318657" y="1093728"/>
                </a:cubicBezTo>
                <a:cubicBezTo>
                  <a:pt x="2476500" y="1050185"/>
                  <a:pt x="2754086" y="2258500"/>
                  <a:pt x="2873829" y="2285714"/>
                </a:cubicBezTo>
                <a:cubicBezTo>
                  <a:pt x="2993572" y="2312928"/>
                  <a:pt x="2960914" y="1597193"/>
                  <a:pt x="3037114" y="1257014"/>
                </a:cubicBezTo>
                <a:cubicBezTo>
                  <a:pt x="3113314" y="916835"/>
                  <a:pt x="3162300" y="184771"/>
                  <a:pt x="3331029" y="244642"/>
                </a:cubicBezTo>
                <a:cubicBezTo>
                  <a:pt x="3499758" y="304513"/>
                  <a:pt x="3845379" y="998478"/>
                  <a:pt x="4049486" y="1616242"/>
                </a:cubicBezTo>
                <a:cubicBezTo>
                  <a:pt x="4253593" y="2234006"/>
                  <a:pt x="4359728" y="4081857"/>
                  <a:pt x="4555671" y="3951228"/>
                </a:cubicBezTo>
                <a:cubicBezTo>
                  <a:pt x="4751614" y="3820600"/>
                  <a:pt x="5040086" y="1488335"/>
                  <a:pt x="5225143" y="832471"/>
                </a:cubicBezTo>
                <a:cubicBezTo>
                  <a:pt x="5410200" y="176607"/>
                  <a:pt x="5508171" y="-68322"/>
                  <a:pt x="5666014" y="16042"/>
                </a:cubicBezTo>
                <a:cubicBezTo>
                  <a:pt x="5823857" y="100406"/>
                  <a:pt x="6052457" y="598427"/>
                  <a:pt x="6172200" y="1338656"/>
                </a:cubicBezTo>
                <a:cubicBezTo>
                  <a:pt x="6291943" y="2078885"/>
                  <a:pt x="6319157" y="4362164"/>
                  <a:pt x="6384471" y="4457414"/>
                </a:cubicBezTo>
                <a:cubicBezTo>
                  <a:pt x="6449785" y="4552664"/>
                  <a:pt x="6506936" y="2571463"/>
                  <a:pt x="6564086" y="1910156"/>
                </a:cubicBezTo>
                <a:cubicBezTo>
                  <a:pt x="6621236" y="1248849"/>
                  <a:pt x="6670221" y="133064"/>
                  <a:pt x="6727371" y="489571"/>
                </a:cubicBezTo>
                <a:cubicBezTo>
                  <a:pt x="6784521" y="846078"/>
                  <a:pt x="6906986" y="4049199"/>
                  <a:pt x="6906986" y="4049199"/>
                </a:cubicBezTo>
                <a:lnTo>
                  <a:pt x="6906986" y="4049199"/>
                </a:ln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67894" y="4508205"/>
                <a:ext cx="2628900" cy="1384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94" y="4508205"/>
                <a:ext cx="2628900" cy="13848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47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more dimensions your data has, the more data you need to cover the space</a:t>
            </a:r>
          </a:p>
          <a:p>
            <a:endParaRPr lang="en-US" dirty="0"/>
          </a:p>
          <a:p>
            <a:r>
              <a:rPr lang="en-US" dirty="0"/>
              <a:t>The more dimensions, the more parameters your model needs (at least 1 per dimension) </a:t>
            </a:r>
          </a:p>
          <a:p>
            <a:endParaRPr lang="en-US" dirty="0"/>
          </a:p>
          <a:p>
            <a:r>
              <a:rPr lang="en-US" dirty="0"/>
              <a:t>The more parameters, the more data you need to prevent overfitting </a:t>
            </a:r>
          </a:p>
          <a:p>
            <a:endParaRPr lang="en-US" dirty="0"/>
          </a:p>
          <a:p>
            <a:r>
              <a:rPr lang="en-US" dirty="0"/>
              <a:t>Conclusion: You probably don’t have enough data. You probably </a:t>
            </a:r>
            <a:r>
              <a:rPr lang="en-US" dirty="0" err="1"/>
              <a:t>overfit</a:t>
            </a:r>
            <a:r>
              <a:rPr lang="en-US" dirty="0"/>
              <a:t> somehow.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995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7411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perturbed copies of your data that vary in ways that should not change the value nature of the output function.</a:t>
            </a:r>
          </a:p>
          <a:p>
            <a:endParaRPr lang="en-US" dirty="0"/>
          </a:p>
          <a:p>
            <a:r>
              <a:rPr lang="en-US" dirty="0"/>
              <a:t>This can help prevent spurious correlations between data and output.</a:t>
            </a:r>
          </a:p>
          <a:p>
            <a:endParaRPr lang="en-US" dirty="0"/>
          </a:p>
          <a:p>
            <a:r>
              <a:rPr lang="en-US" dirty="0"/>
              <a:t>Example: Distinguishing clarinet sounds from flute sounds</a:t>
            </a:r>
          </a:p>
          <a:p>
            <a:pPr lvl="1"/>
            <a:r>
              <a:rPr lang="en-US" dirty="0"/>
              <a:t>Vary the pitch of each note by + or </a:t>
            </a:r>
            <a:r>
              <a:rPr lang="mr-IN" dirty="0"/>
              <a:t>–</a:t>
            </a:r>
            <a:r>
              <a:rPr lang="en-US" dirty="0"/>
              <a:t> 1%, 2%, 3%, 4%....</a:t>
            </a:r>
          </a:p>
          <a:p>
            <a:pPr lvl="1"/>
            <a:r>
              <a:rPr lang="en-US" dirty="0"/>
              <a:t>Add background noise of different kinds and at different dB</a:t>
            </a:r>
          </a:p>
          <a:p>
            <a:pPr lvl="1"/>
            <a:r>
              <a:rPr lang="en-US" dirty="0"/>
              <a:t>Time-stretch each note a bit</a:t>
            </a:r>
          </a:p>
          <a:p>
            <a:pPr lvl="1"/>
            <a:r>
              <a:rPr lang="en-US" dirty="0"/>
              <a:t>Delay or advance the onset of the note</a:t>
            </a:r>
          </a:p>
          <a:p>
            <a:pPr lvl="1"/>
            <a:endParaRPr lang="en-US" dirty="0"/>
          </a:p>
          <a:p>
            <a:r>
              <a:rPr lang="en-US" dirty="0"/>
              <a:t>This can turn 1000 data points into 100,000. </a:t>
            </a:r>
          </a:p>
        </p:txBody>
      </p:sp>
    </p:spTree>
    <p:extLst>
      <p:ext uri="{BB962C8B-B14F-4D97-AF65-F5344CB8AC3E}">
        <p14:creationId xmlns:p14="http://schemas.microsoft.com/office/powerpoint/2010/main" val="20034697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your patch size, if you 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small patch of the spectrogram as input (e.g. 100 by 100 patch of the spectrogram)</a:t>
            </a:r>
          </a:p>
          <a:p>
            <a:r>
              <a:rPr lang="en-US" dirty="0"/>
              <a:t>Reduces the number of model parameters needed</a:t>
            </a:r>
          </a:p>
          <a:p>
            <a:r>
              <a:rPr lang="en-US" dirty="0"/>
              <a:t>Increases the number of training examples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1000 Spectrograms * 600 patches* 100augmentations =  60 million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566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sz="3600" dirty="0"/>
              <a:t>Deep nets are powerful, but not all-powerful</a:t>
            </a:r>
          </a:p>
          <a:p>
            <a:endParaRPr lang="en-US" sz="3600" dirty="0"/>
          </a:p>
          <a:p>
            <a:r>
              <a:rPr lang="en-US" sz="3600" dirty="0"/>
              <a:t>The design space is very large</a:t>
            </a:r>
          </a:p>
          <a:p>
            <a:endParaRPr lang="en-US" sz="3600" dirty="0"/>
          </a:p>
          <a:p>
            <a:r>
              <a:rPr lang="en-US" sz="3600" dirty="0"/>
              <a:t>Success requires </a:t>
            </a:r>
          </a:p>
          <a:p>
            <a:pPr lvl="1"/>
            <a:r>
              <a:rPr lang="en-US" sz="3200" dirty="0"/>
              <a:t>Lots of patience</a:t>
            </a:r>
          </a:p>
          <a:p>
            <a:pPr lvl="1"/>
            <a:r>
              <a:rPr lang="en-US" sz="3200" dirty="0"/>
              <a:t>Much architecture hacking</a:t>
            </a:r>
          </a:p>
          <a:p>
            <a:pPr lvl="1"/>
            <a:r>
              <a:rPr lang="en-US" sz="3200" dirty="0"/>
              <a:t>Lots of data curation</a:t>
            </a:r>
          </a:p>
        </p:txBody>
      </p:sp>
    </p:spTree>
    <p:extLst>
      <p:ext uri="{BB962C8B-B14F-4D97-AF65-F5344CB8AC3E}">
        <p14:creationId xmlns:p14="http://schemas.microsoft.com/office/powerpoint/2010/main" val="9155232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5324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Read </a:t>
            </a:r>
            <a:r>
              <a:rPr lang="en-US" i="1" dirty="0"/>
              <a:t>Deep Learning </a:t>
            </a:r>
            <a:r>
              <a:rPr lang="en-US" dirty="0"/>
              <a:t>by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 and </a:t>
            </a:r>
            <a:r>
              <a:rPr lang="en-US" dirty="0" err="1"/>
              <a:t>Courville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3200" b="1" dirty="0" err="1"/>
              <a:t>www.deeplearningbook.org</a:t>
            </a: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Get the </a:t>
            </a:r>
            <a:r>
              <a:rPr lang="en-US" dirty="0" err="1"/>
              <a:t>Tensorfow</a:t>
            </a:r>
            <a:r>
              <a:rPr lang="en-US" dirty="0"/>
              <a:t> open source library for ML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200" b="1" dirty="0"/>
              <a:t>	</a:t>
            </a:r>
            <a:r>
              <a:rPr lang="en-US" sz="3200" b="1" dirty="0" err="1"/>
              <a:t>www.tensorflow.org</a:t>
            </a: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Make it easier with </a:t>
            </a:r>
            <a:r>
              <a:rPr lang="en-US" dirty="0" err="1"/>
              <a:t>TFLearn</a:t>
            </a:r>
            <a:r>
              <a:rPr lang="en-US" dirty="0"/>
              <a:t>, a wrapper for </a:t>
            </a:r>
            <a:r>
              <a:rPr lang="en-US" dirty="0" err="1"/>
              <a:t>Tensorflow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200" b="1" dirty="0"/>
              <a:t>	</a:t>
            </a:r>
            <a:r>
              <a:rPr lang="en-US" sz="3200" b="1" dirty="0" err="1"/>
              <a:t>tflearn.org</a:t>
            </a: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47208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636" y="2822918"/>
            <a:ext cx="8529711" cy="13620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Stuff we won’t have time for starts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</p:spTree>
    <p:extLst>
      <p:ext uri="{BB962C8B-B14F-4D97-AF65-F5344CB8AC3E}">
        <p14:creationId xmlns:p14="http://schemas.microsoft.com/office/powerpoint/2010/main" val="12386566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en-US" dirty="0" err="1"/>
              <a:t>Hebbian</a:t>
            </a:r>
            <a:r>
              <a:rPr lang="en-US" dirty="0"/>
              <a:t> Learning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</p:spTree>
    <p:extLst>
      <p:ext uri="{BB962C8B-B14F-4D97-AF65-F5344CB8AC3E}">
        <p14:creationId xmlns:p14="http://schemas.microsoft.com/office/powerpoint/2010/main" val="12463431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Donald </a:t>
            </a:r>
            <a:r>
              <a:rPr lang="en-US" dirty="0" err="1"/>
              <a:t>Hebb</a:t>
            </a:r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 eaLnBrk="1" hangingPunct="1"/>
            <a:r>
              <a:rPr lang="en-US" altLang="en-US" sz="2400"/>
              <a:t>A cognitive psychologist active mid 20</a:t>
            </a:r>
            <a:r>
              <a:rPr lang="en-US" altLang="en-US" sz="2400" baseline="30000"/>
              <a:t>th</a:t>
            </a:r>
            <a:r>
              <a:rPr lang="en-US" altLang="en-US" sz="2400"/>
              <a:t> century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Influential book: The Organization of Behavior (1949)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Hebb’s postulate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"Let us assume that the persistence or repetition of a reverberatory activity (or "trace") tends to induce lasting cellular changes that add to its stability.… When an axon of cell </a:t>
            </a:r>
            <a:r>
              <a:rPr lang="en-US" altLang="en-US" sz="2400" i="1"/>
              <a:t>A</a:t>
            </a:r>
            <a:r>
              <a:rPr lang="en-US" altLang="en-US" sz="2400"/>
              <a:t> is near enough to excite a cell </a:t>
            </a:r>
            <a:r>
              <a:rPr lang="en-US" altLang="en-US" sz="2400" i="1"/>
              <a:t>B</a:t>
            </a:r>
            <a:r>
              <a:rPr lang="en-US" altLang="en-US" sz="2400"/>
              <a:t> and repeatedly or persistently takes part in firing it, some growth process or metabolic change takes place in one or both cells such that </a:t>
            </a:r>
            <a:r>
              <a:rPr lang="en-US" altLang="en-US" sz="2400" i="1"/>
              <a:t>A'</a:t>
            </a:r>
            <a:r>
              <a:rPr lang="en-US" altLang="en-US" sz="2400"/>
              <a:t>s efficiency, as one of the cells firing </a:t>
            </a:r>
            <a:r>
              <a:rPr lang="en-US" altLang="en-US" sz="2400" i="1"/>
              <a:t>B</a:t>
            </a:r>
            <a:r>
              <a:rPr lang="en-US" altLang="en-US" sz="2400"/>
              <a:t>, is increased.</a:t>
            </a:r>
          </a:p>
        </p:txBody>
      </p:sp>
    </p:spTree>
    <p:extLst>
      <p:ext uri="{BB962C8B-B14F-4D97-AF65-F5344CB8AC3E}">
        <p14:creationId xmlns:p14="http://schemas.microsoft.com/office/powerpoint/2010/main" val="7341317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785" y="5556"/>
            <a:ext cx="11119591" cy="1325563"/>
          </a:xfrm>
        </p:spPr>
        <p:txBody>
          <a:bodyPr/>
          <a:lstStyle/>
          <a:p>
            <a:r>
              <a:rPr lang="en-US" dirty="0"/>
              <a:t>And, Or, Not are easy to define</a:t>
            </a:r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812535" y="1988717"/>
            <a:ext cx="5149209" cy="3956057"/>
            <a:chOff x="576" y="735"/>
            <a:chExt cx="2620" cy="1607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1324" y="1175"/>
              <a:ext cx="1440" cy="8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p:cxnSp>
          <p:nvCxnSpPr>
            <p:cNvPr id="6" name="AutoShape 12"/>
            <p:cNvCxnSpPr>
              <a:cxnSpLocks noChangeShapeType="1"/>
            </p:cNvCxnSpPr>
            <p:nvPr/>
          </p:nvCxnSpPr>
          <p:spPr bwMode="auto">
            <a:xfrm flipV="1">
              <a:off x="912" y="1583"/>
              <a:ext cx="412" cy="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" name="AutoShape 13"/>
            <p:cNvCxnSpPr>
              <a:cxnSpLocks noChangeShapeType="1"/>
            </p:cNvCxnSpPr>
            <p:nvPr/>
          </p:nvCxnSpPr>
          <p:spPr bwMode="auto">
            <a:xfrm>
              <a:off x="912" y="1271"/>
              <a:ext cx="412" cy="3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AutoShape 14"/>
            <p:cNvCxnSpPr>
              <a:cxnSpLocks noChangeShapeType="1"/>
            </p:cNvCxnSpPr>
            <p:nvPr/>
          </p:nvCxnSpPr>
          <p:spPr bwMode="auto">
            <a:xfrm>
              <a:off x="1527" y="1022"/>
              <a:ext cx="8" cy="27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AutoShape 15"/>
            <p:cNvCxnSpPr>
              <a:cxnSpLocks noChangeShapeType="1"/>
            </p:cNvCxnSpPr>
            <p:nvPr/>
          </p:nvCxnSpPr>
          <p:spPr bwMode="auto">
            <a:xfrm>
              <a:off x="2764" y="1583"/>
              <a:ext cx="432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347" y="743"/>
              <a:ext cx="336" cy="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1570" y="943"/>
              <a:ext cx="198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i="1" dirty="0">
                  <a:latin typeface="Times New Roman" charset="0"/>
                  <a:ea typeface="ＭＳ Ｐゴシック" charset="0"/>
                </a:rPr>
                <a:t>0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1393" y="735"/>
              <a:ext cx="256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i="1" dirty="0">
                  <a:latin typeface="Times New Roman" charset="0"/>
                  <a:ea typeface="ＭＳ Ｐゴシック" charset="0"/>
                </a:rPr>
                <a:t>1</a:t>
              </a:r>
              <a:endParaRPr lang="en-US" sz="2800" i="1" dirty="0"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576" y="1079"/>
              <a:ext cx="555" cy="446"/>
              <a:chOff x="816" y="1392"/>
              <a:chExt cx="555" cy="446"/>
            </a:xfrm>
          </p:grpSpPr>
          <p:sp>
            <p:nvSpPr>
              <p:cNvPr id="19" name="Oval 6"/>
              <p:cNvSpPr>
                <a:spLocks noChangeArrowheads="1"/>
              </p:cNvSpPr>
              <p:nvPr/>
            </p:nvSpPr>
            <p:spPr bwMode="auto">
              <a:xfrm>
                <a:off x="816" y="144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1173" y="1402"/>
                <a:ext cx="198" cy="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3200" b="1" i="1" dirty="0">
                    <a:latin typeface="Times New Roman" charset="0"/>
                    <a:ea typeface="ＭＳ Ｐゴシック" charset="0"/>
                  </a:rPr>
                  <a:t>0</a:t>
                </a:r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864" y="139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1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576" y="1655"/>
              <a:ext cx="617" cy="446"/>
              <a:chOff x="816" y="2112"/>
              <a:chExt cx="617" cy="446"/>
            </a:xfrm>
          </p:grpSpPr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816" y="216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17" name="Text Box 17"/>
              <p:cNvSpPr txBox="1">
                <a:spLocks noChangeArrowheads="1"/>
              </p:cNvSpPr>
              <p:nvPr/>
            </p:nvSpPr>
            <p:spPr bwMode="auto">
              <a:xfrm>
                <a:off x="1165" y="2193"/>
                <a:ext cx="268" cy="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3200" b="1" i="1" dirty="0">
                    <a:latin typeface="Times New Roman" charset="0"/>
                    <a:ea typeface="ＭＳ Ｐゴシック" charset="0"/>
                  </a:rPr>
                  <a:t>-1</a:t>
                </a:r>
              </a:p>
            </p:txBody>
          </p:sp>
          <p:sp>
            <p:nvSpPr>
              <p:cNvPr id="18" name="Text Box 23"/>
              <p:cNvSpPr txBox="1">
                <a:spLocks noChangeArrowheads="1"/>
              </p:cNvSpPr>
              <p:nvPr/>
            </p:nvSpPr>
            <p:spPr bwMode="auto">
              <a:xfrm>
                <a:off x="864" y="211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2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15" name="Text Box 63"/>
            <p:cNvSpPr txBox="1">
              <a:spLocks noChangeArrowheads="1"/>
            </p:cNvSpPr>
            <p:nvPr/>
          </p:nvSpPr>
          <p:spPr bwMode="auto">
            <a:xfrm>
              <a:off x="1683" y="2079"/>
              <a:ext cx="52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600" b="1" dirty="0">
                  <a:ea typeface="ＭＳ Ｐゴシック" charset="0"/>
                </a:rPr>
                <a:t>NOT</a:t>
              </a: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6957114" y="1331119"/>
            <a:ext cx="1" cy="467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957114" y="3690174"/>
            <a:ext cx="49925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66402" y="3695836"/>
            <a:ext cx="537180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7295154" y="3199880"/>
                <a:ext cx="463290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154" y="3199880"/>
                <a:ext cx="463290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6200000">
                <a:off x="6304839" y="3992874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04839" y="3992874"/>
                <a:ext cx="68928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 rot="16200000">
                <a:off x="6266687" y="1641417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66687" y="1641417"/>
                <a:ext cx="68928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/>
          <p:cNvSpPr txBox="1"/>
          <p:nvPr/>
        </p:nvSpPr>
        <p:spPr>
          <a:xfrm rot="16200000">
            <a:off x="6302915" y="5453319"/>
            <a:ext cx="6892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54700" y="2169903"/>
            <a:ext cx="139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</a:t>
            </a:r>
            <a:r>
              <a:rPr lang="en-US" sz="2800" b="1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region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2919" y="4651173"/>
            <a:ext cx="139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391287" y="3559370"/>
                <a:ext cx="4508589" cy="1088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0&lt;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𝑒𝑙𝑠𝑒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" y="3559370"/>
                <a:ext cx="4508589" cy="10886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7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/>
            <a:r>
              <a:rPr lang="en-US" altLang="en-US"/>
              <a:t>Pithy version of Hebb’s postulate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2971800"/>
            <a:ext cx="8229600" cy="990600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 marL="0" indent="0">
              <a:buNone/>
              <a:defRPr/>
            </a:pPr>
            <a:r>
              <a:rPr lang="en-US" sz="3600" dirty="0"/>
              <a:t>Cells that fire together, wire together.</a:t>
            </a:r>
          </a:p>
        </p:txBody>
      </p:sp>
    </p:spTree>
    <p:extLst>
      <p:ext uri="{BB962C8B-B14F-4D97-AF65-F5344CB8AC3E}">
        <p14:creationId xmlns:p14="http://schemas.microsoft.com/office/powerpoint/2010/main" val="1258568551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Hopfield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</p:spTree>
    <p:extLst>
      <p:ext uri="{BB962C8B-B14F-4D97-AF65-F5344CB8AC3E}">
        <p14:creationId xmlns:p14="http://schemas.microsoft.com/office/powerpoint/2010/main" val="16511391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Hopfield nets are 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“</a:t>
            </a:r>
            <a:r>
              <a:rPr lang="en-US" altLang="ja-JP" dirty="0" err="1"/>
              <a:t>Hebbian</a:t>
            </a:r>
            <a:r>
              <a:rPr lang="en-US" altLang="en-US" dirty="0"/>
              <a:t>”</a:t>
            </a:r>
            <a:r>
              <a:rPr lang="en-US" altLang="ja-JP" dirty="0"/>
              <a:t> in their learning approach</a:t>
            </a:r>
          </a:p>
          <a:p>
            <a:pPr eaLnBrk="1" hangingPunct="1"/>
            <a:r>
              <a:rPr lang="en-US" altLang="ja-JP" dirty="0"/>
              <a:t>Old technology. Nobody uses this. These are proof of concept things from the 80s and earlier. </a:t>
            </a:r>
          </a:p>
          <a:p>
            <a:pPr eaLnBrk="1" hangingPunct="1"/>
            <a:r>
              <a:rPr lang="en-US" altLang="en-US" dirty="0"/>
              <a:t>Fast to train, slower to use</a:t>
            </a:r>
          </a:p>
          <a:p>
            <a:pPr eaLnBrk="1" hangingPunct="1"/>
            <a:r>
              <a:rPr lang="en-US" altLang="en-US" dirty="0"/>
              <a:t>Weights are symmetric </a:t>
            </a:r>
          </a:p>
          <a:p>
            <a:pPr eaLnBrk="1" hangingPunct="1"/>
            <a:r>
              <a:rPr lang="en-US" altLang="en-US" dirty="0"/>
              <a:t>All nodes are input &amp; output nodes</a:t>
            </a:r>
          </a:p>
          <a:p>
            <a:pPr eaLnBrk="1" hangingPunct="1"/>
            <a:r>
              <a:rPr lang="en-US" altLang="en-US" dirty="0"/>
              <a:t>Use binary (1, -1) inputs and output</a:t>
            </a:r>
          </a:p>
          <a:p>
            <a:pPr eaLnBrk="1" hangingPunct="1"/>
            <a:r>
              <a:rPr lang="en-US" altLang="en-US" dirty="0"/>
              <a:t>Used as </a:t>
            </a:r>
          </a:p>
          <a:p>
            <a:pPr marL="457200" lvl="1" indent="0">
              <a:buNone/>
            </a:pPr>
            <a:r>
              <a:rPr lang="en-US" altLang="en-US" dirty="0"/>
              <a:t>Associative memory (image cleanup)</a:t>
            </a:r>
          </a:p>
          <a:p>
            <a:pPr marL="457200" lvl="1" indent="0">
              <a:buNone/>
            </a:pPr>
            <a:r>
              <a:rPr lang="en-US" altLang="en-US" dirty="0"/>
              <a:t>Classifier</a:t>
            </a:r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2629375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6984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Using a Hopfield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1144442"/>
            <a:ext cx="8229600" cy="1143000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2400" dirty="0"/>
              <a:t>            10 by 10 Training patterns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/>
              <a:t>    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Pardo, Northwestern University, Machine Learning EECS 349 Fall 2014</a:t>
            </a:r>
          </a:p>
        </p:txBody>
      </p:sp>
      <p:grpSp>
        <p:nvGrpSpPr>
          <p:cNvPr id="58372" name="Group 4"/>
          <p:cNvGrpSpPr>
            <a:grpSpLocks/>
          </p:cNvGrpSpPr>
          <p:nvPr/>
        </p:nvGrpSpPr>
        <p:grpSpPr bwMode="auto">
          <a:xfrm>
            <a:off x="3352800" y="1676400"/>
            <a:ext cx="1524000" cy="1524000"/>
            <a:chOff x="1143000" y="1600200"/>
            <a:chExt cx="1524000" cy="15240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447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447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447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002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7526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6002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0574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7526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9050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9050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0574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209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209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grpSp>
          <p:nvGrpSpPr>
            <p:cNvPr id="58848" name="Group 19"/>
            <p:cNvGrpSpPr>
              <a:grpSpLocks/>
            </p:cNvGrpSpPr>
            <p:nvPr/>
          </p:nvGrpSpPr>
          <p:grpSpPr bwMode="auto">
            <a:xfrm>
              <a:off x="1143000" y="1600200"/>
              <a:ext cx="1524000" cy="1524000"/>
              <a:chOff x="990600" y="1447800"/>
              <a:chExt cx="1524000" cy="1524000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4" name="Rectangle 43"/>
              <p:cNvSpPr>
                <a:spLocks noChangeArrowheads="1"/>
              </p:cNvSpPr>
              <p:nvPr/>
            </p:nvSpPr>
            <p:spPr bwMode="auto"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5" name="Rectangle 44"/>
              <p:cNvSpPr>
                <a:spLocks noChangeArrowheads="1"/>
              </p:cNvSpPr>
              <p:nvPr/>
            </p:nvSpPr>
            <p:spPr bwMode="auto"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6" name="Rectangle 45"/>
              <p:cNvSpPr>
                <a:spLocks noChangeArrowheads="1"/>
              </p:cNvSpPr>
              <p:nvPr/>
            </p:nvSpPr>
            <p:spPr bwMode="auto"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7" name="Rectangle 46"/>
              <p:cNvSpPr>
                <a:spLocks noChangeArrowheads="1"/>
              </p:cNvSpPr>
              <p:nvPr/>
            </p:nvSpPr>
            <p:spPr bwMode="auto"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8" name="Rectangle 47"/>
              <p:cNvSpPr>
                <a:spLocks noChangeArrowheads="1"/>
              </p:cNvSpPr>
              <p:nvPr/>
            </p:nvSpPr>
            <p:spPr bwMode="auto"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" name="Rectangle 48"/>
              <p:cNvSpPr>
                <a:spLocks noChangeArrowheads="1"/>
              </p:cNvSpPr>
              <p:nvPr/>
            </p:nvSpPr>
            <p:spPr bwMode="auto"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" name="Rectangle 52"/>
              <p:cNvSpPr>
                <a:spLocks noChangeArrowheads="1"/>
              </p:cNvSpPr>
              <p:nvPr/>
            </p:nvSpPr>
            <p:spPr bwMode="auto"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" name="Rectangle 54"/>
              <p:cNvSpPr>
                <a:spLocks noChangeArrowheads="1"/>
              </p:cNvSpPr>
              <p:nvPr/>
            </p:nvSpPr>
            <p:spPr bwMode="auto"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" name="Rectangle 56"/>
              <p:cNvSpPr>
                <a:spLocks noChangeArrowheads="1"/>
              </p:cNvSpPr>
              <p:nvPr/>
            </p:nvSpPr>
            <p:spPr bwMode="auto"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8" name="Rectangle 57"/>
              <p:cNvSpPr>
                <a:spLocks noChangeArrowheads="1"/>
              </p:cNvSpPr>
              <p:nvPr/>
            </p:nvSpPr>
            <p:spPr bwMode="auto"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9" name="Rectangle 58"/>
              <p:cNvSpPr>
                <a:spLocks noChangeArrowheads="1"/>
              </p:cNvSpPr>
              <p:nvPr/>
            </p:nvSpPr>
            <p:spPr bwMode="auto"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0" name="Rectangle 59"/>
              <p:cNvSpPr>
                <a:spLocks noChangeArrowheads="1"/>
              </p:cNvSpPr>
              <p:nvPr/>
            </p:nvSpPr>
            <p:spPr bwMode="auto"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2" name="Rectangle 61"/>
              <p:cNvSpPr>
                <a:spLocks noChangeArrowheads="1"/>
              </p:cNvSpPr>
              <p:nvPr/>
            </p:nvSpPr>
            <p:spPr bwMode="auto"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3" name="Rectangle 62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5" name="Rectangle 64"/>
              <p:cNvSpPr>
                <a:spLocks noChangeArrowheads="1"/>
              </p:cNvSpPr>
              <p:nvPr/>
            </p:nvSpPr>
            <p:spPr bwMode="auto"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6" name="Rectangle 65"/>
              <p:cNvSpPr>
                <a:spLocks noChangeArrowheads="1"/>
              </p:cNvSpPr>
              <p:nvPr/>
            </p:nvSpPr>
            <p:spPr bwMode="auto"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7" name="Rectangle 66"/>
              <p:cNvSpPr>
                <a:spLocks noChangeArrowheads="1"/>
              </p:cNvSpPr>
              <p:nvPr/>
            </p:nvSpPr>
            <p:spPr bwMode="auto"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8" name="Rectangle 67"/>
              <p:cNvSpPr>
                <a:spLocks noChangeArrowheads="1"/>
              </p:cNvSpPr>
              <p:nvPr/>
            </p:nvSpPr>
            <p:spPr bwMode="auto"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69" name="Rectangle 68"/>
              <p:cNvSpPr>
                <a:spLocks noChangeArrowheads="1"/>
              </p:cNvSpPr>
              <p:nvPr/>
            </p:nvSpPr>
            <p:spPr bwMode="auto"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0" name="Rectangle 69"/>
              <p:cNvSpPr>
                <a:spLocks noChangeArrowheads="1"/>
              </p:cNvSpPr>
              <p:nvPr/>
            </p:nvSpPr>
            <p:spPr bwMode="auto"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1" name="Rectangle 70"/>
              <p:cNvSpPr>
                <a:spLocks noChangeArrowheads="1"/>
              </p:cNvSpPr>
              <p:nvPr/>
            </p:nvSpPr>
            <p:spPr bwMode="auto"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4" name="Rectangle 73"/>
              <p:cNvSpPr>
                <a:spLocks noChangeArrowheads="1"/>
              </p:cNvSpPr>
              <p:nvPr/>
            </p:nvSpPr>
            <p:spPr bwMode="auto"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6" name="Rectangle 75"/>
              <p:cNvSpPr>
                <a:spLocks noChangeArrowheads="1"/>
              </p:cNvSpPr>
              <p:nvPr/>
            </p:nvSpPr>
            <p:spPr bwMode="auto"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8" name="Rectangle 77"/>
              <p:cNvSpPr>
                <a:spLocks noChangeArrowheads="1"/>
              </p:cNvSpPr>
              <p:nvPr/>
            </p:nvSpPr>
            <p:spPr bwMode="auto"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79" name="Rectangle 78"/>
              <p:cNvSpPr>
                <a:spLocks noChangeArrowheads="1"/>
              </p:cNvSpPr>
              <p:nvPr/>
            </p:nvSpPr>
            <p:spPr bwMode="auto"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" name="Rectangle 80"/>
              <p:cNvSpPr>
                <a:spLocks noChangeArrowheads="1"/>
              </p:cNvSpPr>
              <p:nvPr/>
            </p:nvSpPr>
            <p:spPr bwMode="auto"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" name="Rectangle 81"/>
              <p:cNvSpPr>
                <a:spLocks noChangeArrowheads="1"/>
              </p:cNvSpPr>
              <p:nvPr/>
            </p:nvSpPr>
            <p:spPr bwMode="auto"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" name="Rectangle 82"/>
              <p:cNvSpPr>
                <a:spLocks noChangeArrowheads="1"/>
              </p:cNvSpPr>
              <p:nvPr/>
            </p:nvSpPr>
            <p:spPr bwMode="auto"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" name="Rectangle 83"/>
              <p:cNvSpPr>
                <a:spLocks noChangeArrowheads="1"/>
              </p:cNvSpPr>
              <p:nvPr/>
            </p:nvSpPr>
            <p:spPr bwMode="auto"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" name="Rectangle 84"/>
              <p:cNvSpPr>
                <a:spLocks noChangeArrowheads="1"/>
              </p:cNvSpPr>
              <p:nvPr/>
            </p:nvSpPr>
            <p:spPr bwMode="auto"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" name="Rectangle 85"/>
              <p:cNvSpPr>
                <a:spLocks noChangeArrowheads="1"/>
              </p:cNvSpPr>
              <p:nvPr/>
            </p:nvSpPr>
            <p:spPr bwMode="auto"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" name="Rectangle 86"/>
              <p:cNvSpPr>
                <a:spLocks noChangeArrowheads="1"/>
              </p:cNvSpPr>
              <p:nvPr/>
            </p:nvSpPr>
            <p:spPr bwMode="auto"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" name="Rectangle 87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" name="Rectangle 88"/>
              <p:cNvSpPr>
                <a:spLocks noChangeArrowheads="1"/>
              </p:cNvSpPr>
              <p:nvPr/>
            </p:nvSpPr>
            <p:spPr bwMode="auto"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0" name="Rectangle 89"/>
              <p:cNvSpPr>
                <a:spLocks noChangeArrowheads="1"/>
              </p:cNvSpPr>
              <p:nvPr/>
            </p:nvSpPr>
            <p:spPr bwMode="auto"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1" name="Rectangle 90"/>
              <p:cNvSpPr>
                <a:spLocks noChangeArrowheads="1"/>
              </p:cNvSpPr>
              <p:nvPr/>
            </p:nvSpPr>
            <p:spPr bwMode="auto"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2" name="Rectangle 91"/>
              <p:cNvSpPr>
                <a:spLocks noChangeArrowheads="1"/>
              </p:cNvSpPr>
              <p:nvPr/>
            </p:nvSpPr>
            <p:spPr bwMode="auto"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3" name="Rectangle 92"/>
              <p:cNvSpPr>
                <a:spLocks noChangeArrowheads="1"/>
              </p:cNvSpPr>
              <p:nvPr/>
            </p:nvSpPr>
            <p:spPr bwMode="auto"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4" name="Rectangle 93"/>
              <p:cNvSpPr>
                <a:spLocks noChangeArrowheads="1"/>
              </p:cNvSpPr>
              <p:nvPr/>
            </p:nvSpPr>
            <p:spPr bwMode="auto"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5" name="Rectangle 94"/>
              <p:cNvSpPr>
                <a:spLocks noChangeArrowheads="1"/>
              </p:cNvSpPr>
              <p:nvPr/>
            </p:nvSpPr>
            <p:spPr bwMode="auto"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6" name="Rectangle 95"/>
              <p:cNvSpPr>
                <a:spLocks noChangeArrowheads="1"/>
              </p:cNvSpPr>
              <p:nvPr/>
            </p:nvSpPr>
            <p:spPr bwMode="auto"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7" name="Rectangle 96"/>
              <p:cNvSpPr>
                <a:spLocks noChangeArrowheads="1"/>
              </p:cNvSpPr>
              <p:nvPr/>
            </p:nvSpPr>
            <p:spPr bwMode="auto"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8" name="Rectangle 97"/>
              <p:cNvSpPr>
                <a:spLocks noChangeArrowheads="1"/>
              </p:cNvSpPr>
              <p:nvPr/>
            </p:nvSpPr>
            <p:spPr bwMode="auto"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99" name="Rectangle 98"/>
              <p:cNvSpPr>
                <a:spLocks noChangeArrowheads="1"/>
              </p:cNvSpPr>
              <p:nvPr/>
            </p:nvSpPr>
            <p:spPr bwMode="auto"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0" name="Rectangle 99"/>
              <p:cNvSpPr>
                <a:spLocks noChangeArrowheads="1"/>
              </p:cNvSpPr>
              <p:nvPr/>
            </p:nvSpPr>
            <p:spPr bwMode="auto"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1" name="Rectangle 100"/>
              <p:cNvSpPr>
                <a:spLocks noChangeArrowheads="1"/>
              </p:cNvSpPr>
              <p:nvPr/>
            </p:nvSpPr>
            <p:spPr bwMode="auto"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2" name="Rectangle 101"/>
              <p:cNvSpPr>
                <a:spLocks noChangeArrowheads="1"/>
              </p:cNvSpPr>
              <p:nvPr/>
            </p:nvSpPr>
            <p:spPr bwMode="auto"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3" name="Rectangle 102"/>
              <p:cNvSpPr>
                <a:spLocks noChangeArrowheads="1"/>
              </p:cNvSpPr>
              <p:nvPr/>
            </p:nvSpPr>
            <p:spPr bwMode="auto"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4" name="Rectangle 103"/>
              <p:cNvSpPr>
                <a:spLocks noChangeArrowheads="1"/>
              </p:cNvSpPr>
              <p:nvPr/>
            </p:nvSpPr>
            <p:spPr bwMode="auto"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5" name="Rectangle 104"/>
              <p:cNvSpPr>
                <a:spLocks noChangeArrowheads="1"/>
              </p:cNvSpPr>
              <p:nvPr/>
            </p:nvSpPr>
            <p:spPr bwMode="auto"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6" name="Rectangle 105"/>
              <p:cNvSpPr>
                <a:spLocks noChangeArrowheads="1"/>
              </p:cNvSpPr>
              <p:nvPr/>
            </p:nvSpPr>
            <p:spPr bwMode="auto"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7" name="Rectangle 106"/>
              <p:cNvSpPr>
                <a:spLocks noChangeArrowheads="1"/>
              </p:cNvSpPr>
              <p:nvPr/>
            </p:nvSpPr>
            <p:spPr bwMode="auto"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8" name="Rectangle 107"/>
              <p:cNvSpPr>
                <a:spLocks noChangeArrowheads="1"/>
              </p:cNvSpPr>
              <p:nvPr/>
            </p:nvSpPr>
            <p:spPr bwMode="auto"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09" name="Rectangle 108"/>
              <p:cNvSpPr>
                <a:spLocks noChangeArrowheads="1"/>
              </p:cNvSpPr>
              <p:nvPr/>
            </p:nvSpPr>
            <p:spPr bwMode="auto"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0" name="Rectangle 109"/>
              <p:cNvSpPr>
                <a:spLocks noChangeArrowheads="1"/>
              </p:cNvSpPr>
              <p:nvPr/>
            </p:nvSpPr>
            <p:spPr bwMode="auto"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1" name="Rectangle 110"/>
              <p:cNvSpPr>
                <a:spLocks noChangeArrowheads="1"/>
              </p:cNvSpPr>
              <p:nvPr/>
            </p:nvSpPr>
            <p:spPr bwMode="auto"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2" name="Rectangle 111"/>
              <p:cNvSpPr>
                <a:spLocks noChangeArrowheads="1"/>
              </p:cNvSpPr>
              <p:nvPr/>
            </p:nvSpPr>
            <p:spPr bwMode="auto"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3" name="Rectangle 112"/>
              <p:cNvSpPr>
                <a:spLocks noChangeArrowheads="1"/>
              </p:cNvSpPr>
              <p:nvPr/>
            </p:nvSpPr>
            <p:spPr bwMode="auto"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4" name="Rectangle 113"/>
              <p:cNvSpPr>
                <a:spLocks noChangeArrowheads="1"/>
              </p:cNvSpPr>
              <p:nvPr/>
            </p:nvSpPr>
            <p:spPr bwMode="auto"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5" name="Rectangle 114"/>
              <p:cNvSpPr>
                <a:spLocks noChangeArrowheads="1"/>
              </p:cNvSpPr>
              <p:nvPr/>
            </p:nvSpPr>
            <p:spPr bwMode="auto"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6" name="Rectangle 115"/>
              <p:cNvSpPr>
                <a:spLocks noChangeArrowheads="1"/>
              </p:cNvSpPr>
              <p:nvPr/>
            </p:nvSpPr>
            <p:spPr bwMode="auto"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7" name="Rectangle 116"/>
              <p:cNvSpPr>
                <a:spLocks noChangeArrowheads="1"/>
              </p:cNvSpPr>
              <p:nvPr/>
            </p:nvSpPr>
            <p:spPr bwMode="auto"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8" name="Rectangle 117"/>
              <p:cNvSpPr>
                <a:spLocks noChangeArrowheads="1"/>
              </p:cNvSpPr>
              <p:nvPr/>
            </p:nvSpPr>
            <p:spPr bwMode="auto"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19" name="Rectangle 118"/>
              <p:cNvSpPr>
                <a:spLocks noChangeArrowheads="1"/>
              </p:cNvSpPr>
              <p:nvPr/>
            </p:nvSpPr>
            <p:spPr bwMode="auto"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20" name="Rectangle 119"/>
              <p:cNvSpPr>
                <a:spLocks noChangeArrowheads="1"/>
              </p:cNvSpPr>
              <p:nvPr/>
            </p:nvSpPr>
            <p:spPr bwMode="auto"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</p:grpSp>
      </p:grpSp>
      <p:grpSp>
        <p:nvGrpSpPr>
          <p:cNvPr id="58373" name="Group 468"/>
          <p:cNvGrpSpPr>
            <a:grpSpLocks/>
          </p:cNvGrpSpPr>
          <p:nvPr/>
        </p:nvGrpSpPr>
        <p:grpSpPr bwMode="auto">
          <a:xfrm>
            <a:off x="5181600" y="1676400"/>
            <a:ext cx="1524000" cy="1524000"/>
            <a:chOff x="2971800" y="2514600"/>
            <a:chExt cx="1524000" cy="1524000"/>
          </a:xfrm>
        </p:grpSpPr>
        <p:sp>
          <p:nvSpPr>
            <p:cNvPr id="122" name="Rectangle 121"/>
            <p:cNvSpPr>
              <a:spLocks noChangeArrowheads="1"/>
            </p:cNvSpPr>
            <p:nvPr/>
          </p:nvSpPr>
          <p:spPr bwMode="auto">
            <a:xfrm>
              <a:off x="3733800" y="3124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23" name="Rectangle 122"/>
            <p:cNvSpPr>
              <a:spLocks noChangeArrowheads="1"/>
            </p:cNvSpPr>
            <p:nvPr/>
          </p:nvSpPr>
          <p:spPr bwMode="auto">
            <a:xfrm>
              <a:off x="3733800" y="3276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auto">
            <a:xfrm>
              <a:off x="3733800" y="3429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26" name="Rectangle 125"/>
            <p:cNvSpPr>
              <a:spLocks noChangeArrowheads="1"/>
            </p:cNvSpPr>
            <p:nvPr/>
          </p:nvSpPr>
          <p:spPr bwMode="auto">
            <a:xfrm>
              <a:off x="3581400" y="3581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28" name="Rectangle 127"/>
            <p:cNvSpPr>
              <a:spLocks noChangeArrowheads="1"/>
            </p:cNvSpPr>
            <p:nvPr/>
          </p:nvSpPr>
          <p:spPr bwMode="auto">
            <a:xfrm>
              <a:off x="3733800" y="2819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35814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30" name="Rectangle 129"/>
            <p:cNvSpPr>
              <a:spLocks noChangeArrowheads="1"/>
            </p:cNvSpPr>
            <p:nvPr/>
          </p:nvSpPr>
          <p:spPr bwMode="auto">
            <a:xfrm>
              <a:off x="37338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3733800" y="3581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auto">
            <a:xfrm>
              <a:off x="3886200" y="3581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3733800" y="29718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grpSp>
          <p:nvGrpSpPr>
            <p:cNvPr id="58733" name="Group 135"/>
            <p:cNvGrpSpPr>
              <a:grpSpLocks/>
            </p:cNvGrpSpPr>
            <p:nvPr/>
          </p:nvGrpSpPr>
          <p:grpSpPr bwMode="auto">
            <a:xfrm>
              <a:off x="2971800" y="2514600"/>
              <a:ext cx="1524000" cy="1524000"/>
              <a:chOff x="990600" y="1447800"/>
              <a:chExt cx="1524000" cy="1524000"/>
            </a:xfrm>
          </p:grpSpPr>
          <p:sp>
            <p:nvSpPr>
              <p:cNvPr id="137" name="Rectangle 136"/>
              <p:cNvSpPr>
                <a:spLocks noChangeArrowheads="1"/>
              </p:cNvSpPr>
              <p:nvPr/>
            </p:nvSpPr>
            <p:spPr bwMode="auto"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38" name="Rectangle 137"/>
              <p:cNvSpPr>
                <a:spLocks noChangeArrowheads="1"/>
              </p:cNvSpPr>
              <p:nvPr/>
            </p:nvSpPr>
            <p:spPr bwMode="auto"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39" name="Rectangle 138"/>
              <p:cNvSpPr>
                <a:spLocks noChangeArrowheads="1"/>
              </p:cNvSpPr>
              <p:nvPr/>
            </p:nvSpPr>
            <p:spPr bwMode="auto"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0" name="Rectangle 139"/>
              <p:cNvSpPr>
                <a:spLocks noChangeArrowheads="1"/>
              </p:cNvSpPr>
              <p:nvPr/>
            </p:nvSpPr>
            <p:spPr bwMode="auto"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1" name="Rectangle 140"/>
              <p:cNvSpPr>
                <a:spLocks noChangeArrowheads="1"/>
              </p:cNvSpPr>
              <p:nvPr/>
            </p:nvSpPr>
            <p:spPr bwMode="auto"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2" name="Rectangle 141"/>
              <p:cNvSpPr>
                <a:spLocks noChangeArrowheads="1"/>
              </p:cNvSpPr>
              <p:nvPr/>
            </p:nvSpPr>
            <p:spPr bwMode="auto"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3" name="Rectangle 142"/>
              <p:cNvSpPr>
                <a:spLocks noChangeArrowheads="1"/>
              </p:cNvSpPr>
              <p:nvPr/>
            </p:nvSpPr>
            <p:spPr bwMode="auto"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4" name="Rectangle 143"/>
              <p:cNvSpPr>
                <a:spLocks noChangeArrowheads="1"/>
              </p:cNvSpPr>
              <p:nvPr/>
            </p:nvSpPr>
            <p:spPr bwMode="auto"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5" name="Rectangle 144"/>
              <p:cNvSpPr>
                <a:spLocks noChangeArrowheads="1"/>
              </p:cNvSpPr>
              <p:nvPr/>
            </p:nvSpPr>
            <p:spPr bwMode="auto"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6" name="Rectangle 145"/>
              <p:cNvSpPr>
                <a:spLocks noChangeArrowheads="1"/>
              </p:cNvSpPr>
              <p:nvPr/>
            </p:nvSpPr>
            <p:spPr bwMode="auto"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7" name="Rectangle 146"/>
              <p:cNvSpPr>
                <a:spLocks noChangeArrowheads="1"/>
              </p:cNvSpPr>
              <p:nvPr/>
            </p:nvSpPr>
            <p:spPr bwMode="auto"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8" name="Rectangle 147"/>
              <p:cNvSpPr>
                <a:spLocks noChangeArrowheads="1"/>
              </p:cNvSpPr>
              <p:nvPr/>
            </p:nvSpPr>
            <p:spPr bwMode="auto"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49" name="Rectangle 148"/>
              <p:cNvSpPr>
                <a:spLocks noChangeArrowheads="1"/>
              </p:cNvSpPr>
              <p:nvPr/>
            </p:nvSpPr>
            <p:spPr bwMode="auto"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0" name="Rectangle 149"/>
              <p:cNvSpPr>
                <a:spLocks noChangeArrowheads="1"/>
              </p:cNvSpPr>
              <p:nvPr/>
            </p:nvSpPr>
            <p:spPr bwMode="auto"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1" name="Rectangle 150"/>
              <p:cNvSpPr>
                <a:spLocks noChangeArrowheads="1"/>
              </p:cNvSpPr>
              <p:nvPr/>
            </p:nvSpPr>
            <p:spPr bwMode="auto"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2" name="Rectangle 151"/>
              <p:cNvSpPr>
                <a:spLocks noChangeArrowheads="1"/>
              </p:cNvSpPr>
              <p:nvPr/>
            </p:nvSpPr>
            <p:spPr bwMode="auto"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3" name="Rectangle 152"/>
              <p:cNvSpPr>
                <a:spLocks noChangeArrowheads="1"/>
              </p:cNvSpPr>
              <p:nvPr/>
            </p:nvSpPr>
            <p:spPr bwMode="auto"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4" name="Rectangle 153"/>
              <p:cNvSpPr>
                <a:spLocks noChangeArrowheads="1"/>
              </p:cNvSpPr>
              <p:nvPr/>
            </p:nvSpPr>
            <p:spPr bwMode="auto"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5" name="Rectangle 154"/>
              <p:cNvSpPr>
                <a:spLocks noChangeArrowheads="1"/>
              </p:cNvSpPr>
              <p:nvPr/>
            </p:nvSpPr>
            <p:spPr bwMode="auto"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6" name="Rectangle 155"/>
              <p:cNvSpPr>
                <a:spLocks noChangeArrowheads="1"/>
              </p:cNvSpPr>
              <p:nvPr/>
            </p:nvSpPr>
            <p:spPr bwMode="auto"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7" name="Rectangle 156"/>
              <p:cNvSpPr>
                <a:spLocks noChangeArrowheads="1"/>
              </p:cNvSpPr>
              <p:nvPr/>
            </p:nvSpPr>
            <p:spPr bwMode="auto"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8" name="Rectangle 157"/>
              <p:cNvSpPr>
                <a:spLocks noChangeArrowheads="1"/>
              </p:cNvSpPr>
              <p:nvPr/>
            </p:nvSpPr>
            <p:spPr bwMode="auto"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59" name="Rectangle 158"/>
              <p:cNvSpPr>
                <a:spLocks noChangeArrowheads="1"/>
              </p:cNvSpPr>
              <p:nvPr/>
            </p:nvSpPr>
            <p:spPr bwMode="auto"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0" name="Rectangle 159"/>
              <p:cNvSpPr>
                <a:spLocks noChangeArrowheads="1"/>
              </p:cNvSpPr>
              <p:nvPr/>
            </p:nvSpPr>
            <p:spPr bwMode="auto"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1" name="Rectangle 160"/>
              <p:cNvSpPr>
                <a:spLocks noChangeArrowheads="1"/>
              </p:cNvSpPr>
              <p:nvPr/>
            </p:nvSpPr>
            <p:spPr bwMode="auto"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2" name="Rectangle 161"/>
              <p:cNvSpPr>
                <a:spLocks noChangeArrowheads="1"/>
              </p:cNvSpPr>
              <p:nvPr/>
            </p:nvSpPr>
            <p:spPr bwMode="auto"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3" name="Rectangle 162"/>
              <p:cNvSpPr>
                <a:spLocks noChangeArrowheads="1"/>
              </p:cNvSpPr>
              <p:nvPr/>
            </p:nvSpPr>
            <p:spPr bwMode="auto"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4" name="Rectangle 163"/>
              <p:cNvSpPr>
                <a:spLocks noChangeArrowheads="1"/>
              </p:cNvSpPr>
              <p:nvPr/>
            </p:nvSpPr>
            <p:spPr bwMode="auto"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5" name="Rectangle 164"/>
              <p:cNvSpPr>
                <a:spLocks noChangeArrowheads="1"/>
              </p:cNvSpPr>
              <p:nvPr/>
            </p:nvSpPr>
            <p:spPr bwMode="auto"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6" name="Rectangle 165"/>
              <p:cNvSpPr>
                <a:spLocks noChangeArrowheads="1"/>
              </p:cNvSpPr>
              <p:nvPr/>
            </p:nvSpPr>
            <p:spPr bwMode="auto"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7" name="Rectangle 166"/>
              <p:cNvSpPr>
                <a:spLocks noChangeArrowheads="1"/>
              </p:cNvSpPr>
              <p:nvPr/>
            </p:nvSpPr>
            <p:spPr bwMode="auto"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8" name="Rectangle 167"/>
              <p:cNvSpPr>
                <a:spLocks noChangeArrowheads="1"/>
              </p:cNvSpPr>
              <p:nvPr/>
            </p:nvSpPr>
            <p:spPr bwMode="auto"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69" name="Rectangle 168"/>
              <p:cNvSpPr>
                <a:spLocks noChangeArrowheads="1"/>
              </p:cNvSpPr>
              <p:nvPr/>
            </p:nvSpPr>
            <p:spPr bwMode="auto"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0" name="Rectangle 169"/>
              <p:cNvSpPr>
                <a:spLocks noChangeArrowheads="1"/>
              </p:cNvSpPr>
              <p:nvPr/>
            </p:nvSpPr>
            <p:spPr bwMode="auto"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1" name="Rectangle 170"/>
              <p:cNvSpPr>
                <a:spLocks noChangeArrowheads="1"/>
              </p:cNvSpPr>
              <p:nvPr/>
            </p:nvSpPr>
            <p:spPr bwMode="auto"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2" name="Rectangle 171"/>
              <p:cNvSpPr>
                <a:spLocks noChangeArrowheads="1"/>
              </p:cNvSpPr>
              <p:nvPr/>
            </p:nvSpPr>
            <p:spPr bwMode="auto"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3" name="Rectangle 172"/>
              <p:cNvSpPr>
                <a:spLocks noChangeArrowheads="1"/>
              </p:cNvSpPr>
              <p:nvPr/>
            </p:nvSpPr>
            <p:spPr bwMode="auto"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4" name="Rectangle 173"/>
              <p:cNvSpPr>
                <a:spLocks noChangeArrowheads="1"/>
              </p:cNvSpPr>
              <p:nvPr/>
            </p:nvSpPr>
            <p:spPr bwMode="auto"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5" name="Rectangle 174"/>
              <p:cNvSpPr>
                <a:spLocks noChangeArrowheads="1"/>
              </p:cNvSpPr>
              <p:nvPr/>
            </p:nvSpPr>
            <p:spPr bwMode="auto"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6" name="Rectangle 175"/>
              <p:cNvSpPr>
                <a:spLocks noChangeArrowheads="1"/>
              </p:cNvSpPr>
              <p:nvPr/>
            </p:nvSpPr>
            <p:spPr bwMode="auto"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7" name="Rectangle 176"/>
              <p:cNvSpPr>
                <a:spLocks noChangeArrowheads="1"/>
              </p:cNvSpPr>
              <p:nvPr/>
            </p:nvSpPr>
            <p:spPr bwMode="auto"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8" name="Rectangle 177"/>
              <p:cNvSpPr>
                <a:spLocks noChangeArrowheads="1"/>
              </p:cNvSpPr>
              <p:nvPr/>
            </p:nvSpPr>
            <p:spPr bwMode="auto"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79" name="Rectangle 178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0" name="Rectangle 179"/>
              <p:cNvSpPr>
                <a:spLocks noChangeArrowheads="1"/>
              </p:cNvSpPr>
              <p:nvPr/>
            </p:nvSpPr>
            <p:spPr bwMode="auto"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1" name="Rectangle 180"/>
              <p:cNvSpPr>
                <a:spLocks noChangeArrowheads="1"/>
              </p:cNvSpPr>
              <p:nvPr/>
            </p:nvSpPr>
            <p:spPr bwMode="auto"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2" name="Rectangle 181"/>
              <p:cNvSpPr>
                <a:spLocks noChangeArrowheads="1"/>
              </p:cNvSpPr>
              <p:nvPr/>
            </p:nvSpPr>
            <p:spPr bwMode="auto"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3" name="Rectangle 182"/>
              <p:cNvSpPr>
                <a:spLocks noChangeArrowheads="1"/>
              </p:cNvSpPr>
              <p:nvPr/>
            </p:nvSpPr>
            <p:spPr bwMode="auto"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4" name="Rectangle 183"/>
              <p:cNvSpPr>
                <a:spLocks noChangeArrowheads="1"/>
              </p:cNvSpPr>
              <p:nvPr/>
            </p:nvSpPr>
            <p:spPr bwMode="auto"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5" name="Rectangle 184"/>
              <p:cNvSpPr>
                <a:spLocks noChangeArrowheads="1"/>
              </p:cNvSpPr>
              <p:nvPr/>
            </p:nvSpPr>
            <p:spPr bwMode="auto"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7" name="Rectangle 186"/>
              <p:cNvSpPr>
                <a:spLocks noChangeArrowheads="1"/>
              </p:cNvSpPr>
              <p:nvPr/>
            </p:nvSpPr>
            <p:spPr bwMode="auto"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8" name="Rectangle 187"/>
              <p:cNvSpPr>
                <a:spLocks noChangeArrowheads="1"/>
              </p:cNvSpPr>
              <p:nvPr/>
            </p:nvSpPr>
            <p:spPr bwMode="auto"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89" name="Rectangle 188"/>
              <p:cNvSpPr>
                <a:spLocks noChangeArrowheads="1"/>
              </p:cNvSpPr>
              <p:nvPr/>
            </p:nvSpPr>
            <p:spPr bwMode="auto"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0" name="Rectangle 189"/>
              <p:cNvSpPr>
                <a:spLocks noChangeArrowheads="1"/>
              </p:cNvSpPr>
              <p:nvPr/>
            </p:nvSpPr>
            <p:spPr bwMode="auto"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1" name="Rectangle 190"/>
              <p:cNvSpPr>
                <a:spLocks noChangeArrowheads="1"/>
              </p:cNvSpPr>
              <p:nvPr/>
            </p:nvSpPr>
            <p:spPr bwMode="auto"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2" name="Rectangle 191"/>
              <p:cNvSpPr>
                <a:spLocks noChangeArrowheads="1"/>
              </p:cNvSpPr>
              <p:nvPr/>
            </p:nvSpPr>
            <p:spPr bwMode="auto"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3" name="Rectangle 192"/>
              <p:cNvSpPr>
                <a:spLocks noChangeArrowheads="1"/>
              </p:cNvSpPr>
              <p:nvPr/>
            </p:nvSpPr>
            <p:spPr bwMode="auto"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4" name="Rectangle 193"/>
              <p:cNvSpPr>
                <a:spLocks noChangeArrowheads="1"/>
              </p:cNvSpPr>
              <p:nvPr/>
            </p:nvSpPr>
            <p:spPr bwMode="auto"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5" name="Rectangle 194"/>
              <p:cNvSpPr>
                <a:spLocks noChangeArrowheads="1"/>
              </p:cNvSpPr>
              <p:nvPr/>
            </p:nvSpPr>
            <p:spPr bwMode="auto"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6" name="Rectangle 195"/>
              <p:cNvSpPr>
                <a:spLocks noChangeArrowheads="1"/>
              </p:cNvSpPr>
              <p:nvPr/>
            </p:nvSpPr>
            <p:spPr bwMode="auto"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7" name="Rectangle 196"/>
              <p:cNvSpPr>
                <a:spLocks noChangeArrowheads="1"/>
              </p:cNvSpPr>
              <p:nvPr/>
            </p:nvSpPr>
            <p:spPr bwMode="auto"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8" name="Rectangle 197"/>
              <p:cNvSpPr>
                <a:spLocks noChangeArrowheads="1"/>
              </p:cNvSpPr>
              <p:nvPr/>
            </p:nvSpPr>
            <p:spPr bwMode="auto"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199" name="Rectangle 198"/>
              <p:cNvSpPr>
                <a:spLocks noChangeArrowheads="1"/>
              </p:cNvSpPr>
              <p:nvPr/>
            </p:nvSpPr>
            <p:spPr bwMode="auto"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0" name="Rectangle 199"/>
              <p:cNvSpPr>
                <a:spLocks noChangeArrowheads="1"/>
              </p:cNvSpPr>
              <p:nvPr/>
            </p:nvSpPr>
            <p:spPr bwMode="auto"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1" name="Rectangle 200"/>
              <p:cNvSpPr>
                <a:spLocks noChangeArrowheads="1"/>
              </p:cNvSpPr>
              <p:nvPr/>
            </p:nvSpPr>
            <p:spPr bwMode="auto"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2" name="Rectangle 201"/>
              <p:cNvSpPr>
                <a:spLocks noChangeArrowheads="1"/>
              </p:cNvSpPr>
              <p:nvPr/>
            </p:nvSpPr>
            <p:spPr bwMode="auto"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3" name="Rectangle 202"/>
              <p:cNvSpPr>
                <a:spLocks noChangeArrowheads="1"/>
              </p:cNvSpPr>
              <p:nvPr/>
            </p:nvSpPr>
            <p:spPr bwMode="auto"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4" name="Rectangle 203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5" name="Rectangle 204"/>
              <p:cNvSpPr>
                <a:spLocks noChangeArrowheads="1"/>
              </p:cNvSpPr>
              <p:nvPr/>
            </p:nvSpPr>
            <p:spPr bwMode="auto"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6" name="Rectangle 205"/>
              <p:cNvSpPr>
                <a:spLocks noChangeArrowheads="1"/>
              </p:cNvSpPr>
              <p:nvPr/>
            </p:nvSpPr>
            <p:spPr bwMode="auto"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7" name="Rectangle 206"/>
              <p:cNvSpPr>
                <a:spLocks noChangeArrowheads="1"/>
              </p:cNvSpPr>
              <p:nvPr/>
            </p:nvSpPr>
            <p:spPr bwMode="auto"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8" name="Rectangle 207"/>
              <p:cNvSpPr>
                <a:spLocks noChangeArrowheads="1"/>
              </p:cNvSpPr>
              <p:nvPr/>
            </p:nvSpPr>
            <p:spPr bwMode="auto"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09" name="Rectangle 208"/>
              <p:cNvSpPr>
                <a:spLocks noChangeArrowheads="1"/>
              </p:cNvSpPr>
              <p:nvPr/>
            </p:nvSpPr>
            <p:spPr bwMode="auto"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4" name="Rectangle 213"/>
              <p:cNvSpPr>
                <a:spLocks noChangeArrowheads="1"/>
              </p:cNvSpPr>
              <p:nvPr/>
            </p:nvSpPr>
            <p:spPr bwMode="auto"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5" name="Rectangle 214"/>
              <p:cNvSpPr>
                <a:spLocks noChangeArrowheads="1"/>
              </p:cNvSpPr>
              <p:nvPr/>
            </p:nvSpPr>
            <p:spPr bwMode="auto"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6" name="Rectangle 215"/>
              <p:cNvSpPr>
                <a:spLocks noChangeArrowheads="1"/>
              </p:cNvSpPr>
              <p:nvPr/>
            </p:nvSpPr>
            <p:spPr bwMode="auto"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7" name="Rectangle 216"/>
              <p:cNvSpPr>
                <a:spLocks noChangeArrowheads="1"/>
              </p:cNvSpPr>
              <p:nvPr/>
            </p:nvSpPr>
            <p:spPr bwMode="auto"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19" name="Rectangle 218"/>
              <p:cNvSpPr>
                <a:spLocks noChangeArrowheads="1"/>
              </p:cNvSpPr>
              <p:nvPr/>
            </p:nvSpPr>
            <p:spPr bwMode="auto"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0" name="Rectangle 219"/>
              <p:cNvSpPr>
                <a:spLocks noChangeArrowheads="1"/>
              </p:cNvSpPr>
              <p:nvPr/>
            </p:nvSpPr>
            <p:spPr bwMode="auto"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1" name="Rectangle 220"/>
              <p:cNvSpPr>
                <a:spLocks noChangeArrowheads="1"/>
              </p:cNvSpPr>
              <p:nvPr/>
            </p:nvSpPr>
            <p:spPr bwMode="auto"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2" name="Rectangle 221"/>
              <p:cNvSpPr>
                <a:spLocks noChangeArrowheads="1"/>
              </p:cNvSpPr>
              <p:nvPr/>
            </p:nvSpPr>
            <p:spPr bwMode="auto"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3" name="Rectangle 222"/>
              <p:cNvSpPr>
                <a:spLocks noChangeArrowheads="1"/>
              </p:cNvSpPr>
              <p:nvPr/>
            </p:nvSpPr>
            <p:spPr bwMode="auto"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4" name="Rectangle 223"/>
              <p:cNvSpPr>
                <a:spLocks noChangeArrowheads="1"/>
              </p:cNvSpPr>
              <p:nvPr/>
            </p:nvSpPr>
            <p:spPr bwMode="auto"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5" name="Rectangle 224"/>
              <p:cNvSpPr>
                <a:spLocks noChangeArrowheads="1"/>
              </p:cNvSpPr>
              <p:nvPr/>
            </p:nvSpPr>
            <p:spPr bwMode="auto"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6" name="Rectangle 225"/>
              <p:cNvSpPr>
                <a:spLocks noChangeArrowheads="1"/>
              </p:cNvSpPr>
              <p:nvPr/>
            </p:nvSpPr>
            <p:spPr bwMode="auto"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7" name="Rectangle 226"/>
              <p:cNvSpPr>
                <a:spLocks noChangeArrowheads="1"/>
              </p:cNvSpPr>
              <p:nvPr/>
            </p:nvSpPr>
            <p:spPr bwMode="auto"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8" name="Rectangle 227"/>
              <p:cNvSpPr>
                <a:spLocks noChangeArrowheads="1"/>
              </p:cNvSpPr>
              <p:nvPr/>
            </p:nvSpPr>
            <p:spPr bwMode="auto"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29" name="Rectangle 228"/>
              <p:cNvSpPr>
                <a:spLocks noChangeArrowheads="1"/>
              </p:cNvSpPr>
              <p:nvPr/>
            </p:nvSpPr>
            <p:spPr bwMode="auto"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30" name="Rectangle 229"/>
              <p:cNvSpPr>
                <a:spLocks noChangeArrowheads="1"/>
              </p:cNvSpPr>
              <p:nvPr/>
            </p:nvSpPr>
            <p:spPr bwMode="auto"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31" name="Rectangle 230"/>
              <p:cNvSpPr>
                <a:spLocks noChangeArrowheads="1"/>
              </p:cNvSpPr>
              <p:nvPr/>
            </p:nvSpPr>
            <p:spPr bwMode="auto"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32" name="Rectangle 231"/>
              <p:cNvSpPr>
                <a:spLocks noChangeArrowheads="1"/>
              </p:cNvSpPr>
              <p:nvPr/>
            </p:nvSpPr>
            <p:spPr bwMode="auto"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33" name="Rectangle 232"/>
              <p:cNvSpPr>
                <a:spLocks noChangeArrowheads="1"/>
              </p:cNvSpPr>
              <p:nvPr/>
            </p:nvSpPr>
            <p:spPr bwMode="auto"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34" name="Rectangle 233"/>
              <p:cNvSpPr>
                <a:spLocks noChangeArrowheads="1"/>
              </p:cNvSpPr>
              <p:nvPr/>
            </p:nvSpPr>
            <p:spPr bwMode="auto"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35" name="Rectangle 234"/>
              <p:cNvSpPr>
                <a:spLocks noChangeArrowheads="1"/>
              </p:cNvSpPr>
              <p:nvPr/>
            </p:nvSpPr>
            <p:spPr bwMode="auto"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36" name="Rectangle 235"/>
              <p:cNvSpPr>
                <a:spLocks noChangeArrowheads="1"/>
              </p:cNvSpPr>
              <p:nvPr/>
            </p:nvSpPr>
            <p:spPr bwMode="auto"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</p:grpSp>
      </p:grpSp>
      <p:grpSp>
        <p:nvGrpSpPr>
          <p:cNvPr id="58374" name="Group 120"/>
          <p:cNvGrpSpPr>
            <a:grpSpLocks/>
          </p:cNvGrpSpPr>
          <p:nvPr/>
        </p:nvGrpSpPr>
        <p:grpSpPr bwMode="auto">
          <a:xfrm>
            <a:off x="7010400" y="1676400"/>
            <a:ext cx="1524000" cy="1524000"/>
            <a:chOff x="5334000" y="1828800"/>
            <a:chExt cx="1524000" cy="1524000"/>
          </a:xfrm>
        </p:grpSpPr>
        <p:sp>
          <p:nvSpPr>
            <p:cNvPr id="238" name="Rectangle 237"/>
            <p:cNvSpPr>
              <a:spLocks noChangeArrowheads="1"/>
            </p:cNvSpPr>
            <p:nvPr/>
          </p:nvSpPr>
          <p:spPr bwMode="auto">
            <a:xfrm>
              <a:off x="5791200" y="2743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39" name="Rectangle 238"/>
            <p:cNvSpPr>
              <a:spLocks noChangeArrowheads="1"/>
            </p:cNvSpPr>
            <p:nvPr/>
          </p:nvSpPr>
          <p:spPr bwMode="auto">
            <a:xfrm>
              <a:off x="5791200" y="2895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42" name="Rectangle 241"/>
            <p:cNvSpPr>
              <a:spLocks noChangeArrowheads="1"/>
            </p:cNvSpPr>
            <p:nvPr/>
          </p:nvSpPr>
          <p:spPr bwMode="auto">
            <a:xfrm>
              <a:off x="5943600" y="2895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43" name="Rectangle 242"/>
            <p:cNvSpPr>
              <a:spLocks noChangeArrowheads="1"/>
            </p:cNvSpPr>
            <p:nvPr/>
          </p:nvSpPr>
          <p:spPr bwMode="auto">
            <a:xfrm>
              <a:off x="5791200" y="2133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44" name="Rectangle 243"/>
            <p:cNvSpPr>
              <a:spLocks noChangeArrowheads="1"/>
            </p:cNvSpPr>
            <p:nvPr/>
          </p:nvSpPr>
          <p:spPr bwMode="auto">
            <a:xfrm>
              <a:off x="6248400" y="2133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45" name="Rectangle 244"/>
            <p:cNvSpPr>
              <a:spLocks noChangeArrowheads="1"/>
            </p:cNvSpPr>
            <p:nvPr/>
          </p:nvSpPr>
          <p:spPr bwMode="auto">
            <a:xfrm>
              <a:off x="5943600" y="1981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46" name="Rectangle 245"/>
            <p:cNvSpPr>
              <a:spLocks noChangeArrowheads="1"/>
            </p:cNvSpPr>
            <p:nvPr/>
          </p:nvSpPr>
          <p:spPr bwMode="auto">
            <a:xfrm>
              <a:off x="6096000" y="1981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47" name="Rectangle 246"/>
            <p:cNvSpPr>
              <a:spLocks noChangeArrowheads="1"/>
            </p:cNvSpPr>
            <p:nvPr/>
          </p:nvSpPr>
          <p:spPr bwMode="auto">
            <a:xfrm>
              <a:off x="6096000" y="2895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48" name="Rectangle 247"/>
            <p:cNvSpPr>
              <a:spLocks noChangeArrowheads="1"/>
            </p:cNvSpPr>
            <p:nvPr/>
          </p:nvSpPr>
          <p:spPr bwMode="auto">
            <a:xfrm>
              <a:off x="6248400" y="2895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49" name="Rectangle 248"/>
            <p:cNvSpPr>
              <a:spLocks noChangeArrowheads="1"/>
            </p:cNvSpPr>
            <p:nvPr/>
          </p:nvSpPr>
          <p:spPr bwMode="auto">
            <a:xfrm>
              <a:off x="6096000" y="2438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50" name="Rectangle 249"/>
            <p:cNvSpPr>
              <a:spLocks noChangeArrowheads="1"/>
            </p:cNvSpPr>
            <p:nvPr/>
          </p:nvSpPr>
          <p:spPr bwMode="auto">
            <a:xfrm>
              <a:off x="6248400" y="2286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grpSp>
          <p:nvGrpSpPr>
            <p:cNvPr id="58621" name="Group 251"/>
            <p:cNvGrpSpPr>
              <a:grpSpLocks/>
            </p:cNvGrpSpPr>
            <p:nvPr/>
          </p:nvGrpSpPr>
          <p:grpSpPr bwMode="auto">
            <a:xfrm>
              <a:off x="5334000" y="1828800"/>
              <a:ext cx="1524000" cy="1524000"/>
              <a:chOff x="990600" y="1447800"/>
              <a:chExt cx="1524000" cy="1524000"/>
            </a:xfrm>
          </p:grpSpPr>
          <p:sp>
            <p:nvSpPr>
              <p:cNvPr id="253" name="Rectangle 252"/>
              <p:cNvSpPr>
                <a:spLocks noChangeArrowheads="1"/>
              </p:cNvSpPr>
              <p:nvPr/>
            </p:nvSpPr>
            <p:spPr bwMode="auto"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54" name="Rectangle 253"/>
              <p:cNvSpPr>
                <a:spLocks noChangeArrowheads="1"/>
              </p:cNvSpPr>
              <p:nvPr/>
            </p:nvSpPr>
            <p:spPr bwMode="auto"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55" name="Rectangle 254"/>
              <p:cNvSpPr>
                <a:spLocks noChangeArrowheads="1"/>
              </p:cNvSpPr>
              <p:nvPr/>
            </p:nvSpPr>
            <p:spPr bwMode="auto"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56" name="Rectangle 255"/>
              <p:cNvSpPr>
                <a:spLocks noChangeArrowheads="1"/>
              </p:cNvSpPr>
              <p:nvPr/>
            </p:nvSpPr>
            <p:spPr bwMode="auto"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57" name="Rectangle 256"/>
              <p:cNvSpPr>
                <a:spLocks noChangeArrowheads="1"/>
              </p:cNvSpPr>
              <p:nvPr/>
            </p:nvSpPr>
            <p:spPr bwMode="auto"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58" name="Rectangle 257"/>
              <p:cNvSpPr>
                <a:spLocks noChangeArrowheads="1"/>
              </p:cNvSpPr>
              <p:nvPr/>
            </p:nvSpPr>
            <p:spPr bwMode="auto"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59" name="Rectangle 258"/>
              <p:cNvSpPr>
                <a:spLocks noChangeArrowheads="1"/>
              </p:cNvSpPr>
              <p:nvPr/>
            </p:nvSpPr>
            <p:spPr bwMode="auto"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0" name="Rectangle 259"/>
              <p:cNvSpPr>
                <a:spLocks noChangeArrowheads="1"/>
              </p:cNvSpPr>
              <p:nvPr/>
            </p:nvSpPr>
            <p:spPr bwMode="auto"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1" name="Rectangle 260"/>
              <p:cNvSpPr>
                <a:spLocks noChangeArrowheads="1"/>
              </p:cNvSpPr>
              <p:nvPr/>
            </p:nvSpPr>
            <p:spPr bwMode="auto"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2" name="Rectangle 261"/>
              <p:cNvSpPr>
                <a:spLocks noChangeArrowheads="1"/>
              </p:cNvSpPr>
              <p:nvPr/>
            </p:nvSpPr>
            <p:spPr bwMode="auto"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3" name="Rectangle 262"/>
              <p:cNvSpPr>
                <a:spLocks noChangeArrowheads="1"/>
              </p:cNvSpPr>
              <p:nvPr/>
            </p:nvSpPr>
            <p:spPr bwMode="auto"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4" name="Rectangle 263"/>
              <p:cNvSpPr>
                <a:spLocks noChangeArrowheads="1"/>
              </p:cNvSpPr>
              <p:nvPr/>
            </p:nvSpPr>
            <p:spPr bwMode="auto"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5" name="Rectangle 264"/>
              <p:cNvSpPr>
                <a:spLocks noChangeArrowheads="1"/>
              </p:cNvSpPr>
              <p:nvPr/>
            </p:nvSpPr>
            <p:spPr bwMode="auto"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6" name="Rectangle 265"/>
              <p:cNvSpPr>
                <a:spLocks noChangeArrowheads="1"/>
              </p:cNvSpPr>
              <p:nvPr/>
            </p:nvSpPr>
            <p:spPr bwMode="auto"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7" name="Rectangle 266"/>
              <p:cNvSpPr>
                <a:spLocks noChangeArrowheads="1"/>
              </p:cNvSpPr>
              <p:nvPr/>
            </p:nvSpPr>
            <p:spPr bwMode="auto"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8" name="Rectangle 267"/>
              <p:cNvSpPr>
                <a:spLocks noChangeArrowheads="1"/>
              </p:cNvSpPr>
              <p:nvPr/>
            </p:nvSpPr>
            <p:spPr bwMode="auto"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69" name="Rectangle 268"/>
              <p:cNvSpPr>
                <a:spLocks noChangeArrowheads="1"/>
              </p:cNvSpPr>
              <p:nvPr/>
            </p:nvSpPr>
            <p:spPr bwMode="auto"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0" name="Rectangle 269"/>
              <p:cNvSpPr>
                <a:spLocks noChangeArrowheads="1"/>
              </p:cNvSpPr>
              <p:nvPr/>
            </p:nvSpPr>
            <p:spPr bwMode="auto"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1" name="Rectangle 270"/>
              <p:cNvSpPr>
                <a:spLocks noChangeArrowheads="1"/>
              </p:cNvSpPr>
              <p:nvPr/>
            </p:nvSpPr>
            <p:spPr bwMode="auto"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2" name="Rectangle 271"/>
              <p:cNvSpPr>
                <a:spLocks noChangeArrowheads="1"/>
              </p:cNvSpPr>
              <p:nvPr/>
            </p:nvSpPr>
            <p:spPr bwMode="auto"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3" name="Rectangle 272"/>
              <p:cNvSpPr>
                <a:spLocks noChangeArrowheads="1"/>
              </p:cNvSpPr>
              <p:nvPr/>
            </p:nvSpPr>
            <p:spPr bwMode="auto"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4" name="Rectangle 273"/>
              <p:cNvSpPr>
                <a:spLocks noChangeArrowheads="1"/>
              </p:cNvSpPr>
              <p:nvPr/>
            </p:nvSpPr>
            <p:spPr bwMode="auto"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5" name="Rectangle 274"/>
              <p:cNvSpPr>
                <a:spLocks noChangeArrowheads="1"/>
              </p:cNvSpPr>
              <p:nvPr/>
            </p:nvSpPr>
            <p:spPr bwMode="auto"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6" name="Rectangle 275"/>
              <p:cNvSpPr>
                <a:spLocks noChangeArrowheads="1"/>
              </p:cNvSpPr>
              <p:nvPr/>
            </p:nvSpPr>
            <p:spPr bwMode="auto"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7" name="Rectangle 276"/>
              <p:cNvSpPr>
                <a:spLocks noChangeArrowheads="1"/>
              </p:cNvSpPr>
              <p:nvPr/>
            </p:nvSpPr>
            <p:spPr bwMode="auto"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8" name="Rectangle 277"/>
              <p:cNvSpPr>
                <a:spLocks noChangeArrowheads="1"/>
              </p:cNvSpPr>
              <p:nvPr/>
            </p:nvSpPr>
            <p:spPr bwMode="auto"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79" name="Rectangle 278"/>
              <p:cNvSpPr>
                <a:spLocks noChangeArrowheads="1"/>
              </p:cNvSpPr>
              <p:nvPr/>
            </p:nvSpPr>
            <p:spPr bwMode="auto"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0" name="Rectangle 279"/>
              <p:cNvSpPr>
                <a:spLocks noChangeArrowheads="1"/>
              </p:cNvSpPr>
              <p:nvPr/>
            </p:nvSpPr>
            <p:spPr bwMode="auto"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1" name="Rectangle 280"/>
              <p:cNvSpPr>
                <a:spLocks noChangeArrowheads="1"/>
              </p:cNvSpPr>
              <p:nvPr/>
            </p:nvSpPr>
            <p:spPr bwMode="auto"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2" name="Rectangle 281"/>
              <p:cNvSpPr>
                <a:spLocks noChangeArrowheads="1"/>
              </p:cNvSpPr>
              <p:nvPr/>
            </p:nvSpPr>
            <p:spPr bwMode="auto"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3" name="Rectangle 282"/>
              <p:cNvSpPr>
                <a:spLocks noChangeArrowheads="1"/>
              </p:cNvSpPr>
              <p:nvPr/>
            </p:nvSpPr>
            <p:spPr bwMode="auto"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4" name="Rectangle 283"/>
              <p:cNvSpPr>
                <a:spLocks noChangeArrowheads="1"/>
              </p:cNvSpPr>
              <p:nvPr/>
            </p:nvSpPr>
            <p:spPr bwMode="auto"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5" name="Rectangle 284"/>
              <p:cNvSpPr>
                <a:spLocks noChangeArrowheads="1"/>
              </p:cNvSpPr>
              <p:nvPr/>
            </p:nvSpPr>
            <p:spPr bwMode="auto"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6" name="Rectangle 285"/>
              <p:cNvSpPr>
                <a:spLocks noChangeArrowheads="1"/>
              </p:cNvSpPr>
              <p:nvPr/>
            </p:nvSpPr>
            <p:spPr bwMode="auto"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7" name="Rectangle 286"/>
              <p:cNvSpPr>
                <a:spLocks noChangeArrowheads="1"/>
              </p:cNvSpPr>
              <p:nvPr/>
            </p:nvSpPr>
            <p:spPr bwMode="auto"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8" name="Rectangle 287"/>
              <p:cNvSpPr>
                <a:spLocks noChangeArrowheads="1"/>
              </p:cNvSpPr>
              <p:nvPr/>
            </p:nvSpPr>
            <p:spPr bwMode="auto"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89" name="Rectangle 288"/>
              <p:cNvSpPr>
                <a:spLocks noChangeArrowheads="1"/>
              </p:cNvSpPr>
              <p:nvPr/>
            </p:nvSpPr>
            <p:spPr bwMode="auto"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0" name="Rectangle 289"/>
              <p:cNvSpPr>
                <a:spLocks noChangeArrowheads="1"/>
              </p:cNvSpPr>
              <p:nvPr/>
            </p:nvSpPr>
            <p:spPr bwMode="auto"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1" name="Rectangle 290"/>
              <p:cNvSpPr>
                <a:spLocks noChangeArrowheads="1"/>
              </p:cNvSpPr>
              <p:nvPr/>
            </p:nvSpPr>
            <p:spPr bwMode="auto"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2" name="Rectangle 291"/>
              <p:cNvSpPr>
                <a:spLocks noChangeArrowheads="1"/>
              </p:cNvSpPr>
              <p:nvPr/>
            </p:nvSpPr>
            <p:spPr bwMode="auto"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3" name="Rectangle 292"/>
              <p:cNvSpPr>
                <a:spLocks noChangeArrowheads="1"/>
              </p:cNvSpPr>
              <p:nvPr/>
            </p:nvSpPr>
            <p:spPr bwMode="auto"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4" name="Rectangle 293"/>
              <p:cNvSpPr>
                <a:spLocks noChangeArrowheads="1"/>
              </p:cNvSpPr>
              <p:nvPr/>
            </p:nvSpPr>
            <p:spPr bwMode="auto"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5" name="Rectangle 294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6" name="Rectangle 295"/>
              <p:cNvSpPr>
                <a:spLocks noChangeArrowheads="1"/>
              </p:cNvSpPr>
              <p:nvPr/>
            </p:nvSpPr>
            <p:spPr bwMode="auto"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7" name="Rectangle 296"/>
              <p:cNvSpPr>
                <a:spLocks noChangeArrowheads="1"/>
              </p:cNvSpPr>
              <p:nvPr/>
            </p:nvSpPr>
            <p:spPr bwMode="auto"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8" name="Rectangle 297"/>
              <p:cNvSpPr>
                <a:spLocks noChangeArrowheads="1"/>
              </p:cNvSpPr>
              <p:nvPr/>
            </p:nvSpPr>
            <p:spPr bwMode="auto"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299" name="Rectangle 298"/>
              <p:cNvSpPr>
                <a:spLocks noChangeArrowheads="1"/>
              </p:cNvSpPr>
              <p:nvPr/>
            </p:nvSpPr>
            <p:spPr bwMode="auto"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0" name="Rectangle 299"/>
              <p:cNvSpPr>
                <a:spLocks noChangeArrowheads="1"/>
              </p:cNvSpPr>
              <p:nvPr/>
            </p:nvSpPr>
            <p:spPr bwMode="auto"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1" name="Rectangle 300"/>
              <p:cNvSpPr>
                <a:spLocks noChangeArrowheads="1"/>
              </p:cNvSpPr>
              <p:nvPr/>
            </p:nvSpPr>
            <p:spPr bwMode="auto"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2" name="Rectangle 301"/>
              <p:cNvSpPr>
                <a:spLocks noChangeArrowheads="1"/>
              </p:cNvSpPr>
              <p:nvPr/>
            </p:nvSpPr>
            <p:spPr bwMode="auto"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3" name="Rectangle 302"/>
              <p:cNvSpPr>
                <a:spLocks noChangeArrowheads="1"/>
              </p:cNvSpPr>
              <p:nvPr/>
            </p:nvSpPr>
            <p:spPr bwMode="auto"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4" name="Rectangle 303"/>
              <p:cNvSpPr>
                <a:spLocks noChangeArrowheads="1"/>
              </p:cNvSpPr>
              <p:nvPr/>
            </p:nvSpPr>
            <p:spPr bwMode="auto"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5" name="Rectangle 304"/>
              <p:cNvSpPr>
                <a:spLocks noChangeArrowheads="1"/>
              </p:cNvSpPr>
              <p:nvPr/>
            </p:nvSpPr>
            <p:spPr bwMode="auto"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6" name="Rectangle 305"/>
              <p:cNvSpPr>
                <a:spLocks noChangeArrowheads="1"/>
              </p:cNvSpPr>
              <p:nvPr/>
            </p:nvSpPr>
            <p:spPr bwMode="auto"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7" name="Rectangle 306"/>
              <p:cNvSpPr>
                <a:spLocks noChangeArrowheads="1"/>
              </p:cNvSpPr>
              <p:nvPr/>
            </p:nvSpPr>
            <p:spPr bwMode="auto"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8" name="Rectangle 307"/>
              <p:cNvSpPr>
                <a:spLocks noChangeArrowheads="1"/>
              </p:cNvSpPr>
              <p:nvPr/>
            </p:nvSpPr>
            <p:spPr bwMode="auto"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09" name="Rectangle 308"/>
              <p:cNvSpPr>
                <a:spLocks noChangeArrowheads="1"/>
              </p:cNvSpPr>
              <p:nvPr/>
            </p:nvSpPr>
            <p:spPr bwMode="auto"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0" name="Rectangle 309"/>
              <p:cNvSpPr>
                <a:spLocks noChangeArrowheads="1"/>
              </p:cNvSpPr>
              <p:nvPr/>
            </p:nvSpPr>
            <p:spPr bwMode="auto"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1" name="Rectangle 310"/>
              <p:cNvSpPr>
                <a:spLocks noChangeArrowheads="1"/>
              </p:cNvSpPr>
              <p:nvPr/>
            </p:nvSpPr>
            <p:spPr bwMode="auto"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2" name="Rectangle 311"/>
              <p:cNvSpPr>
                <a:spLocks noChangeArrowheads="1"/>
              </p:cNvSpPr>
              <p:nvPr/>
            </p:nvSpPr>
            <p:spPr bwMode="auto"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3" name="Rectangle 312"/>
              <p:cNvSpPr>
                <a:spLocks noChangeArrowheads="1"/>
              </p:cNvSpPr>
              <p:nvPr/>
            </p:nvSpPr>
            <p:spPr bwMode="auto"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4" name="Rectangle 313"/>
              <p:cNvSpPr>
                <a:spLocks noChangeArrowheads="1"/>
              </p:cNvSpPr>
              <p:nvPr/>
            </p:nvSpPr>
            <p:spPr bwMode="auto"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5" name="Rectangle 314"/>
              <p:cNvSpPr>
                <a:spLocks noChangeArrowheads="1"/>
              </p:cNvSpPr>
              <p:nvPr/>
            </p:nvSpPr>
            <p:spPr bwMode="auto"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6" name="Rectangle 315"/>
              <p:cNvSpPr>
                <a:spLocks noChangeArrowheads="1"/>
              </p:cNvSpPr>
              <p:nvPr/>
            </p:nvSpPr>
            <p:spPr bwMode="auto"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7" name="Rectangle 316"/>
              <p:cNvSpPr>
                <a:spLocks noChangeArrowheads="1"/>
              </p:cNvSpPr>
              <p:nvPr/>
            </p:nvSpPr>
            <p:spPr bwMode="auto"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8" name="Rectangle 317"/>
              <p:cNvSpPr>
                <a:spLocks noChangeArrowheads="1"/>
              </p:cNvSpPr>
              <p:nvPr/>
            </p:nvSpPr>
            <p:spPr bwMode="auto"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19" name="Rectangle 318"/>
              <p:cNvSpPr>
                <a:spLocks noChangeArrowheads="1"/>
              </p:cNvSpPr>
              <p:nvPr/>
            </p:nvSpPr>
            <p:spPr bwMode="auto"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0" name="Rectangle 319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1" name="Rectangle 320"/>
              <p:cNvSpPr>
                <a:spLocks noChangeArrowheads="1"/>
              </p:cNvSpPr>
              <p:nvPr/>
            </p:nvSpPr>
            <p:spPr bwMode="auto"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2" name="Rectangle 321"/>
              <p:cNvSpPr>
                <a:spLocks noChangeArrowheads="1"/>
              </p:cNvSpPr>
              <p:nvPr/>
            </p:nvSpPr>
            <p:spPr bwMode="auto"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3" name="Rectangle 322"/>
              <p:cNvSpPr>
                <a:spLocks noChangeArrowheads="1"/>
              </p:cNvSpPr>
              <p:nvPr/>
            </p:nvSpPr>
            <p:spPr bwMode="auto"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4" name="Rectangle 323"/>
              <p:cNvSpPr>
                <a:spLocks noChangeArrowheads="1"/>
              </p:cNvSpPr>
              <p:nvPr/>
            </p:nvSpPr>
            <p:spPr bwMode="auto"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5" name="Rectangle 324"/>
              <p:cNvSpPr>
                <a:spLocks noChangeArrowheads="1"/>
              </p:cNvSpPr>
              <p:nvPr/>
            </p:nvSpPr>
            <p:spPr bwMode="auto"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6" name="Rectangle 325"/>
              <p:cNvSpPr>
                <a:spLocks noChangeArrowheads="1"/>
              </p:cNvSpPr>
              <p:nvPr/>
            </p:nvSpPr>
            <p:spPr bwMode="auto"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7" name="Rectangle 326"/>
              <p:cNvSpPr>
                <a:spLocks noChangeArrowheads="1"/>
              </p:cNvSpPr>
              <p:nvPr/>
            </p:nvSpPr>
            <p:spPr bwMode="auto"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8" name="Rectangle 327"/>
              <p:cNvSpPr>
                <a:spLocks noChangeArrowheads="1"/>
              </p:cNvSpPr>
              <p:nvPr/>
            </p:nvSpPr>
            <p:spPr bwMode="auto"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29" name="Rectangle 328"/>
              <p:cNvSpPr>
                <a:spLocks noChangeArrowheads="1"/>
              </p:cNvSpPr>
              <p:nvPr/>
            </p:nvSpPr>
            <p:spPr bwMode="auto"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0" name="Rectangle 329"/>
              <p:cNvSpPr>
                <a:spLocks noChangeArrowheads="1"/>
              </p:cNvSpPr>
              <p:nvPr/>
            </p:nvSpPr>
            <p:spPr bwMode="auto"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1" name="Rectangle 330"/>
              <p:cNvSpPr>
                <a:spLocks noChangeArrowheads="1"/>
              </p:cNvSpPr>
              <p:nvPr/>
            </p:nvSpPr>
            <p:spPr bwMode="auto"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2" name="Rectangle 331"/>
              <p:cNvSpPr>
                <a:spLocks noChangeArrowheads="1"/>
              </p:cNvSpPr>
              <p:nvPr/>
            </p:nvSpPr>
            <p:spPr bwMode="auto"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3" name="Rectangle 332"/>
              <p:cNvSpPr>
                <a:spLocks noChangeArrowheads="1"/>
              </p:cNvSpPr>
              <p:nvPr/>
            </p:nvSpPr>
            <p:spPr bwMode="auto"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4" name="Rectangle 333"/>
              <p:cNvSpPr>
                <a:spLocks noChangeArrowheads="1"/>
              </p:cNvSpPr>
              <p:nvPr/>
            </p:nvSpPr>
            <p:spPr bwMode="auto"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5" name="Rectangle 334"/>
              <p:cNvSpPr>
                <a:spLocks noChangeArrowheads="1"/>
              </p:cNvSpPr>
              <p:nvPr/>
            </p:nvSpPr>
            <p:spPr bwMode="auto"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6" name="Rectangle 335"/>
              <p:cNvSpPr>
                <a:spLocks noChangeArrowheads="1"/>
              </p:cNvSpPr>
              <p:nvPr/>
            </p:nvSpPr>
            <p:spPr bwMode="auto"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7" name="Rectangle 336"/>
              <p:cNvSpPr>
                <a:spLocks noChangeArrowheads="1"/>
              </p:cNvSpPr>
              <p:nvPr/>
            </p:nvSpPr>
            <p:spPr bwMode="auto"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8" name="Rectangle 337"/>
              <p:cNvSpPr>
                <a:spLocks noChangeArrowheads="1"/>
              </p:cNvSpPr>
              <p:nvPr/>
            </p:nvSpPr>
            <p:spPr bwMode="auto"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39" name="Rectangle 338"/>
              <p:cNvSpPr>
                <a:spLocks noChangeArrowheads="1"/>
              </p:cNvSpPr>
              <p:nvPr/>
            </p:nvSpPr>
            <p:spPr bwMode="auto"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0" name="Rectangle 339"/>
              <p:cNvSpPr>
                <a:spLocks noChangeArrowheads="1"/>
              </p:cNvSpPr>
              <p:nvPr/>
            </p:nvSpPr>
            <p:spPr bwMode="auto"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1" name="Rectangle 340"/>
              <p:cNvSpPr>
                <a:spLocks noChangeArrowheads="1"/>
              </p:cNvSpPr>
              <p:nvPr/>
            </p:nvSpPr>
            <p:spPr bwMode="auto"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2" name="Rectangle 341"/>
              <p:cNvSpPr>
                <a:spLocks noChangeArrowheads="1"/>
              </p:cNvSpPr>
              <p:nvPr/>
            </p:nvSpPr>
            <p:spPr bwMode="auto"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3" name="Rectangle 342"/>
              <p:cNvSpPr>
                <a:spLocks noChangeArrowheads="1"/>
              </p:cNvSpPr>
              <p:nvPr/>
            </p:nvSpPr>
            <p:spPr bwMode="auto"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4" name="Rectangle 343"/>
              <p:cNvSpPr>
                <a:spLocks noChangeArrowheads="1"/>
              </p:cNvSpPr>
              <p:nvPr/>
            </p:nvSpPr>
            <p:spPr bwMode="auto"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5" name="Rectangle 344"/>
              <p:cNvSpPr>
                <a:spLocks noChangeArrowheads="1"/>
              </p:cNvSpPr>
              <p:nvPr/>
            </p:nvSpPr>
            <p:spPr bwMode="auto"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6" name="Rectangle 345"/>
              <p:cNvSpPr>
                <a:spLocks noChangeArrowheads="1"/>
              </p:cNvSpPr>
              <p:nvPr/>
            </p:nvSpPr>
            <p:spPr bwMode="auto"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7" name="Rectangle 346"/>
              <p:cNvSpPr>
                <a:spLocks noChangeArrowheads="1"/>
              </p:cNvSpPr>
              <p:nvPr/>
            </p:nvSpPr>
            <p:spPr bwMode="auto"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8" name="Rectangle 347"/>
              <p:cNvSpPr>
                <a:spLocks noChangeArrowheads="1"/>
              </p:cNvSpPr>
              <p:nvPr/>
            </p:nvSpPr>
            <p:spPr bwMode="auto"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49" name="Rectangle 348"/>
              <p:cNvSpPr>
                <a:spLocks noChangeArrowheads="1"/>
              </p:cNvSpPr>
              <p:nvPr/>
            </p:nvSpPr>
            <p:spPr bwMode="auto"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50" name="Rectangle 349"/>
              <p:cNvSpPr>
                <a:spLocks noChangeArrowheads="1"/>
              </p:cNvSpPr>
              <p:nvPr/>
            </p:nvSpPr>
            <p:spPr bwMode="auto"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51" name="Rectangle 350"/>
              <p:cNvSpPr>
                <a:spLocks noChangeArrowheads="1"/>
              </p:cNvSpPr>
              <p:nvPr/>
            </p:nvSpPr>
            <p:spPr bwMode="auto"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352" name="Rectangle 351"/>
              <p:cNvSpPr>
                <a:spLocks noChangeArrowheads="1"/>
              </p:cNvSpPr>
              <p:nvPr/>
            </p:nvSpPr>
            <p:spPr bwMode="auto"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</p:grpSp>
        <p:sp>
          <p:nvSpPr>
            <p:cNvPr id="473" name="Rectangle 472"/>
            <p:cNvSpPr>
              <a:spLocks noChangeArrowheads="1"/>
            </p:cNvSpPr>
            <p:nvPr/>
          </p:nvSpPr>
          <p:spPr bwMode="auto">
            <a:xfrm>
              <a:off x="5943600" y="25908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</p:grpSp>
      <p:grpSp>
        <p:nvGrpSpPr>
          <p:cNvPr id="58375" name="Group 4"/>
          <p:cNvGrpSpPr>
            <a:grpSpLocks/>
          </p:cNvGrpSpPr>
          <p:nvPr/>
        </p:nvGrpSpPr>
        <p:grpSpPr bwMode="auto">
          <a:xfrm>
            <a:off x="2514600" y="4495800"/>
            <a:ext cx="1524000" cy="1524000"/>
            <a:chOff x="2971800" y="4572000"/>
            <a:chExt cx="1524000" cy="1524000"/>
          </a:xfrm>
        </p:grpSpPr>
        <p:sp>
          <p:nvSpPr>
            <p:cNvPr id="474" name="Rectangle 473"/>
            <p:cNvSpPr>
              <a:spLocks noChangeArrowheads="1"/>
            </p:cNvSpPr>
            <p:nvPr/>
          </p:nvSpPr>
          <p:spPr bwMode="auto">
            <a:xfrm>
              <a:off x="3429000" y="5486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75" name="Rectangle 474"/>
            <p:cNvSpPr>
              <a:spLocks noChangeArrowheads="1"/>
            </p:cNvSpPr>
            <p:nvPr/>
          </p:nvSpPr>
          <p:spPr bwMode="auto">
            <a:xfrm>
              <a:off x="3200400" y="56388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76" name="Rectangle 475"/>
            <p:cNvSpPr>
              <a:spLocks noChangeArrowheads="1"/>
            </p:cNvSpPr>
            <p:nvPr/>
          </p:nvSpPr>
          <p:spPr bwMode="auto">
            <a:xfrm>
              <a:off x="3581400" y="56388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78" name="Rectangle 477"/>
            <p:cNvSpPr>
              <a:spLocks noChangeArrowheads="1"/>
            </p:cNvSpPr>
            <p:nvPr/>
          </p:nvSpPr>
          <p:spPr bwMode="auto">
            <a:xfrm>
              <a:off x="3886200" y="48768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79" name="Rectangle 478"/>
            <p:cNvSpPr>
              <a:spLocks noChangeArrowheads="1"/>
            </p:cNvSpPr>
            <p:nvPr/>
          </p:nvSpPr>
          <p:spPr bwMode="auto">
            <a:xfrm>
              <a:off x="3581400" y="4724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80" name="Rectangle 479"/>
            <p:cNvSpPr>
              <a:spLocks noChangeArrowheads="1"/>
            </p:cNvSpPr>
            <p:nvPr/>
          </p:nvSpPr>
          <p:spPr bwMode="auto">
            <a:xfrm>
              <a:off x="3733800" y="4724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81" name="Rectangle 480"/>
            <p:cNvSpPr>
              <a:spLocks noChangeArrowheads="1"/>
            </p:cNvSpPr>
            <p:nvPr/>
          </p:nvSpPr>
          <p:spPr bwMode="auto">
            <a:xfrm>
              <a:off x="3733800" y="5486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82" name="Rectangle 481"/>
            <p:cNvSpPr>
              <a:spLocks noChangeArrowheads="1"/>
            </p:cNvSpPr>
            <p:nvPr/>
          </p:nvSpPr>
          <p:spPr bwMode="auto">
            <a:xfrm>
              <a:off x="3886200" y="56388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83" name="Rectangle 482"/>
            <p:cNvSpPr>
              <a:spLocks noChangeArrowheads="1"/>
            </p:cNvSpPr>
            <p:nvPr/>
          </p:nvSpPr>
          <p:spPr bwMode="auto">
            <a:xfrm>
              <a:off x="3733800" y="5181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84" name="Rectangle 483"/>
            <p:cNvSpPr>
              <a:spLocks noChangeArrowheads="1"/>
            </p:cNvSpPr>
            <p:nvPr/>
          </p:nvSpPr>
          <p:spPr bwMode="auto">
            <a:xfrm>
              <a:off x="4038600" y="5029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grpSp>
          <p:nvGrpSpPr>
            <p:cNvPr id="58508" name="Group 484"/>
            <p:cNvGrpSpPr>
              <a:grpSpLocks/>
            </p:cNvGrpSpPr>
            <p:nvPr/>
          </p:nvGrpSpPr>
          <p:grpSpPr bwMode="auto">
            <a:xfrm>
              <a:off x="2971800" y="4572000"/>
              <a:ext cx="1524000" cy="1524000"/>
              <a:chOff x="990600" y="1447800"/>
              <a:chExt cx="1524000" cy="1524000"/>
            </a:xfrm>
          </p:grpSpPr>
          <p:sp>
            <p:nvSpPr>
              <p:cNvPr id="486" name="Rectangle 485"/>
              <p:cNvSpPr>
                <a:spLocks noChangeArrowheads="1"/>
              </p:cNvSpPr>
              <p:nvPr/>
            </p:nvSpPr>
            <p:spPr bwMode="auto"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87" name="Rectangle 486"/>
              <p:cNvSpPr>
                <a:spLocks noChangeArrowheads="1"/>
              </p:cNvSpPr>
              <p:nvPr/>
            </p:nvSpPr>
            <p:spPr bwMode="auto"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88" name="Rectangle 487"/>
              <p:cNvSpPr>
                <a:spLocks noChangeArrowheads="1"/>
              </p:cNvSpPr>
              <p:nvPr/>
            </p:nvSpPr>
            <p:spPr bwMode="auto"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89" name="Rectangle 488"/>
              <p:cNvSpPr>
                <a:spLocks noChangeArrowheads="1"/>
              </p:cNvSpPr>
              <p:nvPr/>
            </p:nvSpPr>
            <p:spPr bwMode="auto"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0" name="Rectangle 489"/>
              <p:cNvSpPr>
                <a:spLocks noChangeArrowheads="1"/>
              </p:cNvSpPr>
              <p:nvPr/>
            </p:nvSpPr>
            <p:spPr bwMode="auto"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1" name="Rectangle 490"/>
              <p:cNvSpPr>
                <a:spLocks noChangeArrowheads="1"/>
              </p:cNvSpPr>
              <p:nvPr/>
            </p:nvSpPr>
            <p:spPr bwMode="auto"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2" name="Rectangle 491"/>
              <p:cNvSpPr>
                <a:spLocks noChangeArrowheads="1"/>
              </p:cNvSpPr>
              <p:nvPr/>
            </p:nvSpPr>
            <p:spPr bwMode="auto"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3" name="Rectangle 492"/>
              <p:cNvSpPr>
                <a:spLocks noChangeArrowheads="1"/>
              </p:cNvSpPr>
              <p:nvPr/>
            </p:nvSpPr>
            <p:spPr bwMode="auto"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4" name="Rectangle 493"/>
              <p:cNvSpPr>
                <a:spLocks noChangeArrowheads="1"/>
              </p:cNvSpPr>
              <p:nvPr/>
            </p:nvSpPr>
            <p:spPr bwMode="auto"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5" name="Rectangle 494"/>
              <p:cNvSpPr>
                <a:spLocks noChangeArrowheads="1"/>
              </p:cNvSpPr>
              <p:nvPr/>
            </p:nvSpPr>
            <p:spPr bwMode="auto"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6" name="Rectangle 495"/>
              <p:cNvSpPr>
                <a:spLocks noChangeArrowheads="1"/>
              </p:cNvSpPr>
              <p:nvPr/>
            </p:nvSpPr>
            <p:spPr bwMode="auto"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7" name="Rectangle 496"/>
              <p:cNvSpPr>
                <a:spLocks noChangeArrowheads="1"/>
              </p:cNvSpPr>
              <p:nvPr/>
            </p:nvSpPr>
            <p:spPr bwMode="auto"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8" name="Rectangle 497"/>
              <p:cNvSpPr>
                <a:spLocks noChangeArrowheads="1"/>
              </p:cNvSpPr>
              <p:nvPr/>
            </p:nvSpPr>
            <p:spPr bwMode="auto"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499" name="Rectangle 498"/>
              <p:cNvSpPr>
                <a:spLocks noChangeArrowheads="1"/>
              </p:cNvSpPr>
              <p:nvPr/>
            </p:nvSpPr>
            <p:spPr bwMode="auto"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0" name="Rectangle 499"/>
              <p:cNvSpPr>
                <a:spLocks noChangeArrowheads="1"/>
              </p:cNvSpPr>
              <p:nvPr/>
            </p:nvSpPr>
            <p:spPr bwMode="auto"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1" name="Rectangle 500"/>
              <p:cNvSpPr>
                <a:spLocks noChangeArrowheads="1"/>
              </p:cNvSpPr>
              <p:nvPr/>
            </p:nvSpPr>
            <p:spPr bwMode="auto"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2" name="Rectangle 501"/>
              <p:cNvSpPr>
                <a:spLocks noChangeArrowheads="1"/>
              </p:cNvSpPr>
              <p:nvPr/>
            </p:nvSpPr>
            <p:spPr bwMode="auto"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3" name="Rectangle 502"/>
              <p:cNvSpPr>
                <a:spLocks noChangeArrowheads="1"/>
              </p:cNvSpPr>
              <p:nvPr/>
            </p:nvSpPr>
            <p:spPr bwMode="auto"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4" name="Rectangle 503"/>
              <p:cNvSpPr>
                <a:spLocks noChangeArrowheads="1"/>
              </p:cNvSpPr>
              <p:nvPr/>
            </p:nvSpPr>
            <p:spPr bwMode="auto"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5" name="Rectangle 504"/>
              <p:cNvSpPr>
                <a:spLocks noChangeArrowheads="1"/>
              </p:cNvSpPr>
              <p:nvPr/>
            </p:nvSpPr>
            <p:spPr bwMode="auto"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6" name="Rectangle 505"/>
              <p:cNvSpPr>
                <a:spLocks noChangeArrowheads="1"/>
              </p:cNvSpPr>
              <p:nvPr/>
            </p:nvSpPr>
            <p:spPr bwMode="auto"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7" name="Rectangle 506"/>
              <p:cNvSpPr>
                <a:spLocks noChangeArrowheads="1"/>
              </p:cNvSpPr>
              <p:nvPr/>
            </p:nvSpPr>
            <p:spPr bwMode="auto"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8" name="Rectangle 507"/>
              <p:cNvSpPr>
                <a:spLocks noChangeArrowheads="1"/>
              </p:cNvSpPr>
              <p:nvPr/>
            </p:nvSpPr>
            <p:spPr bwMode="auto"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09" name="Rectangle 508"/>
              <p:cNvSpPr>
                <a:spLocks noChangeArrowheads="1"/>
              </p:cNvSpPr>
              <p:nvPr/>
            </p:nvSpPr>
            <p:spPr bwMode="auto"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0" name="Rectangle 509"/>
              <p:cNvSpPr>
                <a:spLocks noChangeArrowheads="1"/>
              </p:cNvSpPr>
              <p:nvPr/>
            </p:nvSpPr>
            <p:spPr bwMode="auto"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1" name="Rectangle 510"/>
              <p:cNvSpPr>
                <a:spLocks noChangeArrowheads="1"/>
              </p:cNvSpPr>
              <p:nvPr/>
            </p:nvSpPr>
            <p:spPr bwMode="auto"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2" name="Rectangle 511"/>
              <p:cNvSpPr>
                <a:spLocks noChangeArrowheads="1"/>
              </p:cNvSpPr>
              <p:nvPr/>
            </p:nvSpPr>
            <p:spPr bwMode="auto"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3" name="Rectangle 512"/>
              <p:cNvSpPr>
                <a:spLocks noChangeArrowheads="1"/>
              </p:cNvSpPr>
              <p:nvPr/>
            </p:nvSpPr>
            <p:spPr bwMode="auto"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4" name="Rectangle 513"/>
              <p:cNvSpPr>
                <a:spLocks noChangeArrowheads="1"/>
              </p:cNvSpPr>
              <p:nvPr/>
            </p:nvSpPr>
            <p:spPr bwMode="auto"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5" name="Rectangle 514"/>
              <p:cNvSpPr>
                <a:spLocks noChangeArrowheads="1"/>
              </p:cNvSpPr>
              <p:nvPr/>
            </p:nvSpPr>
            <p:spPr bwMode="auto"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6" name="Rectangle 515"/>
              <p:cNvSpPr>
                <a:spLocks noChangeArrowheads="1"/>
              </p:cNvSpPr>
              <p:nvPr/>
            </p:nvSpPr>
            <p:spPr bwMode="auto"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7" name="Rectangle 516"/>
              <p:cNvSpPr>
                <a:spLocks noChangeArrowheads="1"/>
              </p:cNvSpPr>
              <p:nvPr/>
            </p:nvSpPr>
            <p:spPr bwMode="auto"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8" name="Rectangle 517"/>
              <p:cNvSpPr>
                <a:spLocks noChangeArrowheads="1"/>
              </p:cNvSpPr>
              <p:nvPr/>
            </p:nvSpPr>
            <p:spPr bwMode="auto"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19" name="Rectangle 518"/>
              <p:cNvSpPr>
                <a:spLocks noChangeArrowheads="1"/>
              </p:cNvSpPr>
              <p:nvPr/>
            </p:nvSpPr>
            <p:spPr bwMode="auto"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0" name="Rectangle 519"/>
              <p:cNvSpPr>
                <a:spLocks noChangeArrowheads="1"/>
              </p:cNvSpPr>
              <p:nvPr/>
            </p:nvSpPr>
            <p:spPr bwMode="auto"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1" name="Rectangle 520"/>
              <p:cNvSpPr>
                <a:spLocks noChangeArrowheads="1"/>
              </p:cNvSpPr>
              <p:nvPr/>
            </p:nvSpPr>
            <p:spPr bwMode="auto"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2" name="Rectangle 521"/>
              <p:cNvSpPr>
                <a:spLocks noChangeArrowheads="1"/>
              </p:cNvSpPr>
              <p:nvPr/>
            </p:nvSpPr>
            <p:spPr bwMode="auto"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3" name="Rectangle 522"/>
              <p:cNvSpPr>
                <a:spLocks noChangeArrowheads="1"/>
              </p:cNvSpPr>
              <p:nvPr/>
            </p:nvSpPr>
            <p:spPr bwMode="auto"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4" name="Rectangle 523"/>
              <p:cNvSpPr>
                <a:spLocks noChangeArrowheads="1"/>
              </p:cNvSpPr>
              <p:nvPr/>
            </p:nvSpPr>
            <p:spPr bwMode="auto"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5" name="Rectangle 524"/>
              <p:cNvSpPr>
                <a:spLocks noChangeArrowheads="1"/>
              </p:cNvSpPr>
              <p:nvPr/>
            </p:nvSpPr>
            <p:spPr bwMode="auto"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6" name="Rectangle 525"/>
              <p:cNvSpPr>
                <a:spLocks noChangeArrowheads="1"/>
              </p:cNvSpPr>
              <p:nvPr/>
            </p:nvSpPr>
            <p:spPr bwMode="auto"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7" name="Rectangle 526"/>
              <p:cNvSpPr>
                <a:spLocks noChangeArrowheads="1"/>
              </p:cNvSpPr>
              <p:nvPr/>
            </p:nvSpPr>
            <p:spPr bwMode="auto"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8" name="Rectangle 527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29" name="Rectangle 528"/>
              <p:cNvSpPr>
                <a:spLocks noChangeArrowheads="1"/>
              </p:cNvSpPr>
              <p:nvPr/>
            </p:nvSpPr>
            <p:spPr bwMode="auto"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0" name="Rectangle 529"/>
              <p:cNvSpPr>
                <a:spLocks noChangeArrowheads="1"/>
              </p:cNvSpPr>
              <p:nvPr/>
            </p:nvSpPr>
            <p:spPr bwMode="auto"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1" name="Rectangle 530"/>
              <p:cNvSpPr>
                <a:spLocks noChangeArrowheads="1"/>
              </p:cNvSpPr>
              <p:nvPr/>
            </p:nvSpPr>
            <p:spPr bwMode="auto"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2" name="Rectangle 531"/>
              <p:cNvSpPr>
                <a:spLocks noChangeArrowheads="1"/>
              </p:cNvSpPr>
              <p:nvPr/>
            </p:nvSpPr>
            <p:spPr bwMode="auto"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3" name="Rectangle 532"/>
              <p:cNvSpPr>
                <a:spLocks noChangeArrowheads="1"/>
              </p:cNvSpPr>
              <p:nvPr/>
            </p:nvSpPr>
            <p:spPr bwMode="auto"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4" name="Rectangle 533"/>
              <p:cNvSpPr>
                <a:spLocks noChangeArrowheads="1"/>
              </p:cNvSpPr>
              <p:nvPr/>
            </p:nvSpPr>
            <p:spPr bwMode="auto"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5" name="Rectangle 534"/>
              <p:cNvSpPr>
                <a:spLocks noChangeArrowheads="1"/>
              </p:cNvSpPr>
              <p:nvPr/>
            </p:nvSpPr>
            <p:spPr bwMode="auto"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6" name="Rectangle 535"/>
              <p:cNvSpPr>
                <a:spLocks noChangeArrowheads="1"/>
              </p:cNvSpPr>
              <p:nvPr/>
            </p:nvSpPr>
            <p:spPr bwMode="auto"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7" name="Rectangle 536"/>
              <p:cNvSpPr>
                <a:spLocks noChangeArrowheads="1"/>
              </p:cNvSpPr>
              <p:nvPr/>
            </p:nvSpPr>
            <p:spPr bwMode="auto"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8" name="Rectangle 537"/>
              <p:cNvSpPr>
                <a:spLocks noChangeArrowheads="1"/>
              </p:cNvSpPr>
              <p:nvPr/>
            </p:nvSpPr>
            <p:spPr bwMode="auto"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39" name="Rectangle 538"/>
              <p:cNvSpPr>
                <a:spLocks noChangeArrowheads="1"/>
              </p:cNvSpPr>
              <p:nvPr/>
            </p:nvSpPr>
            <p:spPr bwMode="auto"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0" name="Rectangle 539"/>
              <p:cNvSpPr>
                <a:spLocks noChangeArrowheads="1"/>
              </p:cNvSpPr>
              <p:nvPr/>
            </p:nvSpPr>
            <p:spPr bwMode="auto"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1" name="Rectangle 540"/>
              <p:cNvSpPr>
                <a:spLocks noChangeArrowheads="1"/>
              </p:cNvSpPr>
              <p:nvPr/>
            </p:nvSpPr>
            <p:spPr bwMode="auto"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2" name="Rectangle 541"/>
              <p:cNvSpPr>
                <a:spLocks noChangeArrowheads="1"/>
              </p:cNvSpPr>
              <p:nvPr/>
            </p:nvSpPr>
            <p:spPr bwMode="auto"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3" name="Rectangle 542"/>
              <p:cNvSpPr>
                <a:spLocks noChangeArrowheads="1"/>
              </p:cNvSpPr>
              <p:nvPr/>
            </p:nvSpPr>
            <p:spPr bwMode="auto"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4" name="Rectangle 543"/>
              <p:cNvSpPr>
                <a:spLocks noChangeArrowheads="1"/>
              </p:cNvSpPr>
              <p:nvPr/>
            </p:nvSpPr>
            <p:spPr bwMode="auto"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5" name="Rectangle 544"/>
              <p:cNvSpPr>
                <a:spLocks noChangeArrowheads="1"/>
              </p:cNvSpPr>
              <p:nvPr/>
            </p:nvSpPr>
            <p:spPr bwMode="auto"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6" name="Rectangle 545"/>
              <p:cNvSpPr>
                <a:spLocks noChangeArrowheads="1"/>
              </p:cNvSpPr>
              <p:nvPr/>
            </p:nvSpPr>
            <p:spPr bwMode="auto"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7" name="Rectangle 546"/>
              <p:cNvSpPr>
                <a:spLocks noChangeArrowheads="1"/>
              </p:cNvSpPr>
              <p:nvPr/>
            </p:nvSpPr>
            <p:spPr bwMode="auto"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8" name="Rectangle 547"/>
              <p:cNvSpPr>
                <a:spLocks noChangeArrowheads="1"/>
              </p:cNvSpPr>
              <p:nvPr/>
            </p:nvSpPr>
            <p:spPr bwMode="auto"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49" name="Rectangle 548"/>
              <p:cNvSpPr>
                <a:spLocks noChangeArrowheads="1"/>
              </p:cNvSpPr>
              <p:nvPr/>
            </p:nvSpPr>
            <p:spPr bwMode="auto"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0" name="Rectangle 549"/>
              <p:cNvSpPr>
                <a:spLocks noChangeArrowheads="1"/>
              </p:cNvSpPr>
              <p:nvPr/>
            </p:nvSpPr>
            <p:spPr bwMode="auto"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1" name="Rectangle 550"/>
              <p:cNvSpPr>
                <a:spLocks noChangeArrowheads="1"/>
              </p:cNvSpPr>
              <p:nvPr/>
            </p:nvSpPr>
            <p:spPr bwMode="auto"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2" name="Rectangle 551"/>
              <p:cNvSpPr>
                <a:spLocks noChangeArrowheads="1"/>
              </p:cNvSpPr>
              <p:nvPr/>
            </p:nvSpPr>
            <p:spPr bwMode="auto"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3" name="Rectangle 552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4" name="Rectangle 553"/>
              <p:cNvSpPr>
                <a:spLocks noChangeArrowheads="1"/>
              </p:cNvSpPr>
              <p:nvPr/>
            </p:nvSpPr>
            <p:spPr bwMode="auto"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5" name="Rectangle 554"/>
              <p:cNvSpPr>
                <a:spLocks noChangeArrowheads="1"/>
              </p:cNvSpPr>
              <p:nvPr/>
            </p:nvSpPr>
            <p:spPr bwMode="auto"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6" name="Rectangle 555"/>
              <p:cNvSpPr>
                <a:spLocks noChangeArrowheads="1"/>
              </p:cNvSpPr>
              <p:nvPr/>
            </p:nvSpPr>
            <p:spPr bwMode="auto"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7" name="Rectangle 556"/>
              <p:cNvSpPr>
                <a:spLocks noChangeArrowheads="1"/>
              </p:cNvSpPr>
              <p:nvPr/>
            </p:nvSpPr>
            <p:spPr bwMode="auto"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8" name="Rectangle 557"/>
              <p:cNvSpPr>
                <a:spLocks noChangeArrowheads="1"/>
              </p:cNvSpPr>
              <p:nvPr/>
            </p:nvSpPr>
            <p:spPr bwMode="auto"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59" name="Rectangle 558"/>
              <p:cNvSpPr>
                <a:spLocks noChangeArrowheads="1"/>
              </p:cNvSpPr>
              <p:nvPr/>
            </p:nvSpPr>
            <p:spPr bwMode="auto"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0" name="Rectangle 559"/>
              <p:cNvSpPr>
                <a:spLocks noChangeArrowheads="1"/>
              </p:cNvSpPr>
              <p:nvPr/>
            </p:nvSpPr>
            <p:spPr bwMode="auto"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1" name="Rectangle 560"/>
              <p:cNvSpPr>
                <a:spLocks noChangeArrowheads="1"/>
              </p:cNvSpPr>
              <p:nvPr/>
            </p:nvSpPr>
            <p:spPr bwMode="auto"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2" name="Rectangle 561"/>
              <p:cNvSpPr>
                <a:spLocks noChangeArrowheads="1"/>
              </p:cNvSpPr>
              <p:nvPr/>
            </p:nvSpPr>
            <p:spPr bwMode="auto"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3" name="Rectangle 562"/>
              <p:cNvSpPr>
                <a:spLocks noChangeArrowheads="1"/>
              </p:cNvSpPr>
              <p:nvPr/>
            </p:nvSpPr>
            <p:spPr bwMode="auto"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4" name="Rectangle 563"/>
              <p:cNvSpPr>
                <a:spLocks noChangeArrowheads="1"/>
              </p:cNvSpPr>
              <p:nvPr/>
            </p:nvSpPr>
            <p:spPr bwMode="auto"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5" name="Rectangle 564"/>
              <p:cNvSpPr>
                <a:spLocks noChangeArrowheads="1"/>
              </p:cNvSpPr>
              <p:nvPr/>
            </p:nvSpPr>
            <p:spPr bwMode="auto"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6" name="Rectangle 565"/>
              <p:cNvSpPr>
                <a:spLocks noChangeArrowheads="1"/>
              </p:cNvSpPr>
              <p:nvPr/>
            </p:nvSpPr>
            <p:spPr bwMode="auto"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7" name="Rectangle 566"/>
              <p:cNvSpPr>
                <a:spLocks noChangeArrowheads="1"/>
              </p:cNvSpPr>
              <p:nvPr/>
            </p:nvSpPr>
            <p:spPr bwMode="auto"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8" name="Rectangle 567"/>
              <p:cNvSpPr>
                <a:spLocks noChangeArrowheads="1"/>
              </p:cNvSpPr>
              <p:nvPr/>
            </p:nvSpPr>
            <p:spPr bwMode="auto"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69" name="Rectangle 568"/>
              <p:cNvSpPr>
                <a:spLocks noChangeArrowheads="1"/>
              </p:cNvSpPr>
              <p:nvPr/>
            </p:nvSpPr>
            <p:spPr bwMode="auto"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0" name="Rectangle 569"/>
              <p:cNvSpPr>
                <a:spLocks noChangeArrowheads="1"/>
              </p:cNvSpPr>
              <p:nvPr/>
            </p:nvSpPr>
            <p:spPr bwMode="auto"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1" name="Rectangle 570"/>
              <p:cNvSpPr>
                <a:spLocks noChangeArrowheads="1"/>
              </p:cNvSpPr>
              <p:nvPr/>
            </p:nvSpPr>
            <p:spPr bwMode="auto"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2" name="Rectangle 571"/>
              <p:cNvSpPr>
                <a:spLocks noChangeArrowheads="1"/>
              </p:cNvSpPr>
              <p:nvPr/>
            </p:nvSpPr>
            <p:spPr bwMode="auto"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3" name="Rectangle 572"/>
              <p:cNvSpPr>
                <a:spLocks noChangeArrowheads="1"/>
              </p:cNvSpPr>
              <p:nvPr/>
            </p:nvSpPr>
            <p:spPr bwMode="auto"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4" name="Rectangle 573"/>
              <p:cNvSpPr>
                <a:spLocks noChangeArrowheads="1"/>
              </p:cNvSpPr>
              <p:nvPr/>
            </p:nvSpPr>
            <p:spPr bwMode="auto"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5" name="Rectangle 574"/>
              <p:cNvSpPr>
                <a:spLocks noChangeArrowheads="1"/>
              </p:cNvSpPr>
              <p:nvPr/>
            </p:nvSpPr>
            <p:spPr bwMode="auto"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6" name="Rectangle 575"/>
              <p:cNvSpPr>
                <a:spLocks noChangeArrowheads="1"/>
              </p:cNvSpPr>
              <p:nvPr/>
            </p:nvSpPr>
            <p:spPr bwMode="auto"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7" name="Rectangle 576"/>
              <p:cNvSpPr>
                <a:spLocks noChangeArrowheads="1"/>
              </p:cNvSpPr>
              <p:nvPr/>
            </p:nvSpPr>
            <p:spPr bwMode="auto"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8" name="Rectangle 577"/>
              <p:cNvSpPr>
                <a:spLocks noChangeArrowheads="1"/>
              </p:cNvSpPr>
              <p:nvPr/>
            </p:nvSpPr>
            <p:spPr bwMode="auto"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79" name="Rectangle 578"/>
              <p:cNvSpPr>
                <a:spLocks noChangeArrowheads="1"/>
              </p:cNvSpPr>
              <p:nvPr/>
            </p:nvSpPr>
            <p:spPr bwMode="auto"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80" name="Rectangle 579"/>
              <p:cNvSpPr>
                <a:spLocks noChangeArrowheads="1"/>
              </p:cNvSpPr>
              <p:nvPr/>
            </p:nvSpPr>
            <p:spPr bwMode="auto"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81" name="Rectangle 580"/>
              <p:cNvSpPr>
                <a:spLocks noChangeArrowheads="1"/>
              </p:cNvSpPr>
              <p:nvPr/>
            </p:nvSpPr>
            <p:spPr bwMode="auto"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82" name="Rectangle 581"/>
              <p:cNvSpPr>
                <a:spLocks noChangeArrowheads="1"/>
              </p:cNvSpPr>
              <p:nvPr/>
            </p:nvSpPr>
            <p:spPr bwMode="auto"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83" name="Rectangle 582"/>
              <p:cNvSpPr>
                <a:spLocks noChangeArrowheads="1"/>
              </p:cNvSpPr>
              <p:nvPr/>
            </p:nvSpPr>
            <p:spPr bwMode="auto"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84" name="Rectangle 583"/>
              <p:cNvSpPr>
                <a:spLocks noChangeArrowheads="1"/>
              </p:cNvSpPr>
              <p:nvPr/>
            </p:nvSpPr>
            <p:spPr bwMode="auto"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585" name="Rectangle 584"/>
              <p:cNvSpPr>
                <a:spLocks noChangeArrowheads="1"/>
              </p:cNvSpPr>
              <p:nvPr/>
            </p:nvSpPr>
            <p:spPr bwMode="auto"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</p:grpSp>
        <p:sp>
          <p:nvSpPr>
            <p:cNvPr id="586" name="Rectangle 585"/>
            <p:cNvSpPr>
              <a:spLocks noChangeArrowheads="1"/>
            </p:cNvSpPr>
            <p:nvPr/>
          </p:nvSpPr>
          <p:spPr bwMode="auto">
            <a:xfrm>
              <a:off x="3581400" y="5334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</p:grpSp>
      <p:sp>
        <p:nvSpPr>
          <p:cNvPr id="58376" name="TextBox 19"/>
          <p:cNvSpPr txBox="1">
            <a:spLocks noChangeArrowheads="1"/>
          </p:cNvSpPr>
          <p:nvPr/>
        </p:nvSpPr>
        <p:spPr bwMode="auto">
          <a:xfrm>
            <a:off x="1676400" y="3581401"/>
            <a:ext cx="2921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Query pattern</a:t>
            </a:r>
          </a:p>
          <a:p>
            <a:pPr algn="ctr" eaLnBrk="1" hangingPunct="1"/>
            <a:r>
              <a:rPr lang="en-US" altLang="en-US"/>
              <a:t>(to clean or classify)</a:t>
            </a:r>
          </a:p>
        </p:txBody>
      </p:sp>
      <p:grpSp>
        <p:nvGrpSpPr>
          <p:cNvPr id="58377" name="Group 784"/>
          <p:cNvGrpSpPr>
            <a:grpSpLocks/>
          </p:cNvGrpSpPr>
          <p:nvPr/>
        </p:nvGrpSpPr>
        <p:grpSpPr bwMode="auto">
          <a:xfrm>
            <a:off x="8229600" y="4419600"/>
            <a:ext cx="1524000" cy="1524000"/>
            <a:chOff x="5334000" y="1828800"/>
            <a:chExt cx="1524000" cy="1524000"/>
          </a:xfrm>
        </p:grpSpPr>
        <p:sp>
          <p:nvSpPr>
            <p:cNvPr id="786" name="Rectangle 785"/>
            <p:cNvSpPr>
              <a:spLocks noChangeArrowheads="1"/>
            </p:cNvSpPr>
            <p:nvPr/>
          </p:nvSpPr>
          <p:spPr bwMode="auto">
            <a:xfrm>
              <a:off x="5791200" y="2743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87" name="Rectangle 786"/>
            <p:cNvSpPr>
              <a:spLocks noChangeArrowheads="1"/>
            </p:cNvSpPr>
            <p:nvPr/>
          </p:nvSpPr>
          <p:spPr bwMode="auto">
            <a:xfrm>
              <a:off x="5791200" y="2895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88" name="Rectangle 787"/>
            <p:cNvSpPr>
              <a:spLocks noChangeArrowheads="1"/>
            </p:cNvSpPr>
            <p:nvPr/>
          </p:nvSpPr>
          <p:spPr bwMode="auto">
            <a:xfrm>
              <a:off x="5943600" y="2895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89" name="Rectangle 788"/>
            <p:cNvSpPr>
              <a:spLocks noChangeArrowheads="1"/>
            </p:cNvSpPr>
            <p:nvPr/>
          </p:nvSpPr>
          <p:spPr bwMode="auto">
            <a:xfrm>
              <a:off x="5791200" y="2133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90" name="Rectangle 789"/>
            <p:cNvSpPr>
              <a:spLocks noChangeArrowheads="1"/>
            </p:cNvSpPr>
            <p:nvPr/>
          </p:nvSpPr>
          <p:spPr bwMode="auto">
            <a:xfrm>
              <a:off x="6248400" y="2133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91" name="Rectangle 790"/>
            <p:cNvSpPr>
              <a:spLocks noChangeArrowheads="1"/>
            </p:cNvSpPr>
            <p:nvPr/>
          </p:nvSpPr>
          <p:spPr bwMode="auto">
            <a:xfrm>
              <a:off x="5943600" y="1981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92" name="Rectangle 791"/>
            <p:cNvSpPr>
              <a:spLocks noChangeArrowheads="1"/>
            </p:cNvSpPr>
            <p:nvPr/>
          </p:nvSpPr>
          <p:spPr bwMode="auto">
            <a:xfrm>
              <a:off x="6096000" y="19812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93" name="Rectangle 792"/>
            <p:cNvSpPr>
              <a:spLocks noChangeArrowheads="1"/>
            </p:cNvSpPr>
            <p:nvPr/>
          </p:nvSpPr>
          <p:spPr bwMode="auto">
            <a:xfrm>
              <a:off x="6096000" y="2895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94" name="Rectangle 793"/>
            <p:cNvSpPr>
              <a:spLocks noChangeArrowheads="1"/>
            </p:cNvSpPr>
            <p:nvPr/>
          </p:nvSpPr>
          <p:spPr bwMode="auto">
            <a:xfrm>
              <a:off x="6248400" y="28956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95" name="Rectangle 794"/>
            <p:cNvSpPr>
              <a:spLocks noChangeArrowheads="1"/>
            </p:cNvSpPr>
            <p:nvPr/>
          </p:nvSpPr>
          <p:spPr bwMode="auto">
            <a:xfrm>
              <a:off x="6096000" y="24384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96" name="Rectangle 795"/>
            <p:cNvSpPr>
              <a:spLocks noChangeArrowheads="1"/>
            </p:cNvSpPr>
            <p:nvPr/>
          </p:nvSpPr>
          <p:spPr bwMode="auto">
            <a:xfrm>
              <a:off x="6248400" y="22860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  <p:grpSp>
          <p:nvGrpSpPr>
            <p:cNvPr id="58396" name="Group 251"/>
            <p:cNvGrpSpPr>
              <a:grpSpLocks/>
            </p:cNvGrpSpPr>
            <p:nvPr/>
          </p:nvGrpSpPr>
          <p:grpSpPr bwMode="auto">
            <a:xfrm>
              <a:off x="5334000" y="1828800"/>
              <a:ext cx="1524000" cy="1524000"/>
              <a:chOff x="990600" y="1447800"/>
              <a:chExt cx="1524000" cy="1524000"/>
            </a:xfrm>
          </p:grpSpPr>
          <p:sp>
            <p:nvSpPr>
              <p:cNvPr id="799" name="Rectangle 798"/>
              <p:cNvSpPr>
                <a:spLocks noChangeArrowheads="1"/>
              </p:cNvSpPr>
              <p:nvPr/>
            </p:nvSpPr>
            <p:spPr bwMode="auto"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0" name="Rectangle 799"/>
              <p:cNvSpPr>
                <a:spLocks noChangeArrowheads="1"/>
              </p:cNvSpPr>
              <p:nvPr/>
            </p:nvSpPr>
            <p:spPr bwMode="auto"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1" name="Rectangle 800"/>
              <p:cNvSpPr>
                <a:spLocks noChangeArrowheads="1"/>
              </p:cNvSpPr>
              <p:nvPr/>
            </p:nvSpPr>
            <p:spPr bwMode="auto"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2" name="Rectangle 801"/>
              <p:cNvSpPr>
                <a:spLocks noChangeArrowheads="1"/>
              </p:cNvSpPr>
              <p:nvPr/>
            </p:nvSpPr>
            <p:spPr bwMode="auto"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3" name="Rectangle 802"/>
              <p:cNvSpPr>
                <a:spLocks noChangeArrowheads="1"/>
              </p:cNvSpPr>
              <p:nvPr/>
            </p:nvSpPr>
            <p:spPr bwMode="auto"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4" name="Rectangle 803"/>
              <p:cNvSpPr>
                <a:spLocks noChangeArrowheads="1"/>
              </p:cNvSpPr>
              <p:nvPr/>
            </p:nvSpPr>
            <p:spPr bwMode="auto"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5" name="Rectangle 804"/>
              <p:cNvSpPr>
                <a:spLocks noChangeArrowheads="1"/>
              </p:cNvSpPr>
              <p:nvPr/>
            </p:nvSpPr>
            <p:spPr bwMode="auto"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6" name="Rectangle 805"/>
              <p:cNvSpPr>
                <a:spLocks noChangeArrowheads="1"/>
              </p:cNvSpPr>
              <p:nvPr/>
            </p:nvSpPr>
            <p:spPr bwMode="auto"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7" name="Rectangle 806"/>
              <p:cNvSpPr>
                <a:spLocks noChangeArrowheads="1"/>
              </p:cNvSpPr>
              <p:nvPr/>
            </p:nvSpPr>
            <p:spPr bwMode="auto"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8" name="Rectangle 807"/>
              <p:cNvSpPr>
                <a:spLocks noChangeArrowheads="1"/>
              </p:cNvSpPr>
              <p:nvPr/>
            </p:nvSpPr>
            <p:spPr bwMode="auto"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09" name="Rectangle 808"/>
              <p:cNvSpPr>
                <a:spLocks noChangeArrowheads="1"/>
              </p:cNvSpPr>
              <p:nvPr/>
            </p:nvSpPr>
            <p:spPr bwMode="auto"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0" name="Rectangle 809"/>
              <p:cNvSpPr>
                <a:spLocks noChangeArrowheads="1"/>
              </p:cNvSpPr>
              <p:nvPr/>
            </p:nvSpPr>
            <p:spPr bwMode="auto"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1" name="Rectangle 810"/>
              <p:cNvSpPr>
                <a:spLocks noChangeArrowheads="1"/>
              </p:cNvSpPr>
              <p:nvPr/>
            </p:nvSpPr>
            <p:spPr bwMode="auto"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2" name="Rectangle 811"/>
              <p:cNvSpPr>
                <a:spLocks noChangeArrowheads="1"/>
              </p:cNvSpPr>
              <p:nvPr/>
            </p:nvSpPr>
            <p:spPr bwMode="auto"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3" name="Rectangle 812"/>
              <p:cNvSpPr>
                <a:spLocks noChangeArrowheads="1"/>
              </p:cNvSpPr>
              <p:nvPr/>
            </p:nvSpPr>
            <p:spPr bwMode="auto"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4" name="Rectangle 813"/>
              <p:cNvSpPr>
                <a:spLocks noChangeArrowheads="1"/>
              </p:cNvSpPr>
              <p:nvPr/>
            </p:nvSpPr>
            <p:spPr bwMode="auto"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5" name="Rectangle 814"/>
              <p:cNvSpPr>
                <a:spLocks noChangeArrowheads="1"/>
              </p:cNvSpPr>
              <p:nvPr/>
            </p:nvSpPr>
            <p:spPr bwMode="auto"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6" name="Rectangle 815"/>
              <p:cNvSpPr>
                <a:spLocks noChangeArrowheads="1"/>
              </p:cNvSpPr>
              <p:nvPr/>
            </p:nvSpPr>
            <p:spPr bwMode="auto"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7" name="Rectangle 816"/>
              <p:cNvSpPr>
                <a:spLocks noChangeArrowheads="1"/>
              </p:cNvSpPr>
              <p:nvPr/>
            </p:nvSpPr>
            <p:spPr bwMode="auto"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8" name="Rectangle 817"/>
              <p:cNvSpPr>
                <a:spLocks noChangeArrowheads="1"/>
              </p:cNvSpPr>
              <p:nvPr/>
            </p:nvSpPr>
            <p:spPr bwMode="auto"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19" name="Rectangle 818"/>
              <p:cNvSpPr>
                <a:spLocks noChangeArrowheads="1"/>
              </p:cNvSpPr>
              <p:nvPr/>
            </p:nvSpPr>
            <p:spPr bwMode="auto"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0" name="Rectangle 819"/>
              <p:cNvSpPr>
                <a:spLocks noChangeArrowheads="1"/>
              </p:cNvSpPr>
              <p:nvPr/>
            </p:nvSpPr>
            <p:spPr bwMode="auto"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1" name="Rectangle 820"/>
              <p:cNvSpPr>
                <a:spLocks noChangeArrowheads="1"/>
              </p:cNvSpPr>
              <p:nvPr/>
            </p:nvSpPr>
            <p:spPr bwMode="auto"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2" name="Rectangle 821"/>
              <p:cNvSpPr>
                <a:spLocks noChangeArrowheads="1"/>
              </p:cNvSpPr>
              <p:nvPr/>
            </p:nvSpPr>
            <p:spPr bwMode="auto"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3" name="Rectangle 822"/>
              <p:cNvSpPr>
                <a:spLocks noChangeArrowheads="1"/>
              </p:cNvSpPr>
              <p:nvPr/>
            </p:nvSpPr>
            <p:spPr bwMode="auto"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4" name="Rectangle 823"/>
              <p:cNvSpPr>
                <a:spLocks noChangeArrowheads="1"/>
              </p:cNvSpPr>
              <p:nvPr/>
            </p:nvSpPr>
            <p:spPr bwMode="auto"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5" name="Rectangle 824"/>
              <p:cNvSpPr>
                <a:spLocks noChangeArrowheads="1"/>
              </p:cNvSpPr>
              <p:nvPr/>
            </p:nvSpPr>
            <p:spPr bwMode="auto"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6" name="Rectangle 825"/>
              <p:cNvSpPr>
                <a:spLocks noChangeArrowheads="1"/>
              </p:cNvSpPr>
              <p:nvPr/>
            </p:nvSpPr>
            <p:spPr bwMode="auto"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7" name="Rectangle 826"/>
              <p:cNvSpPr>
                <a:spLocks noChangeArrowheads="1"/>
              </p:cNvSpPr>
              <p:nvPr/>
            </p:nvSpPr>
            <p:spPr bwMode="auto"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8" name="Rectangle 827"/>
              <p:cNvSpPr>
                <a:spLocks noChangeArrowheads="1"/>
              </p:cNvSpPr>
              <p:nvPr/>
            </p:nvSpPr>
            <p:spPr bwMode="auto"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29" name="Rectangle 828"/>
              <p:cNvSpPr>
                <a:spLocks noChangeArrowheads="1"/>
              </p:cNvSpPr>
              <p:nvPr/>
            </p:nvSpPr>
            <p:spPr bwMode="auto"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0" name="Rectangle 829"/>
              <p:cNvSpPr>
                <a:spLocks noChangeArrowheads="1"/>
              </p:cNvSpPr>
              <p:nvPr/>
            </p:nvSpPr>
            <p:spPr bwMode="auto"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1" name="Rectangle 830"/>
              <p:cNvSpPr>
                <a:spLocks noChangeArrowheads="1"/>
              </p:cNvSpPr>
              <p:nvPr/>
            </p:nvSpPr>
            <p:spPr bwMode="auto"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2" name="Rectangle 831"/>
              <p:cNvSpPr>
                <a:spLocks noChangeArrowheads="1"/>
              </p:cNvSpPr>
              <p:nvPr/>
            </p:nvSpPr>
            <p:spPr bwMode="auto"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3" name="Rectangle 832"/>
              <p:cNvSpPr>
                <a:spLocks noChangeArrowheads="1"/>
              </p:cNvSpPr>
              <p:nvPr/>
            </p:nvSpPr>
            <p:spPr bwMode="auto"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4" name="Rectangle 833"/>
              <p:cNvSpPr>
                <a:spLocks noChangeArrowheads="1"/>
              </p:cNvSpPr>
              <p:nvPr/>
            </p:nvSpPr>
            <p:spPr bwMode="auto"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5" name="Rectangle 834"/>
              <p:cNvSpPr>
                <a:spLocks noChangeArrowheads="1"/>
              </p:cNvSpPr>
              <p:nvPr/>
            </p:nvSpPr>
            <p:spPr bwMode="auto"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6" name="Rectangle 835"/>
              <p:cNvSpPr>
                <a:spLocks noChangeArrowheads="1"/>
              </p:cNvSpPr>
              <p:nvPr/>
            </p:nvSpPr>
            <p:spPr bwMode="auto"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7" name="Rectangle 836"/>
              <p:cNvSpPr>
                <a:spLocks noChangeArrowheads="1"/>
              </p:cNvSpPr>
              <p:nvPr/>
            </p:nvSpPr>
            <p:spPr bwMode="auto"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8" name="Rectangle 837"/>
              <p:cNvSpPr>
                <a:spLocks noChangeArrowheads="1"/>
              </p:cNvSpPr>
              <p:nvPr/>
            </p:nvSpPr>
            <p:spPr bwMode="auto"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39" name="Rectangle 838"/>
              <p:cNvSpPr>
                <a:spLocks noChangeArrowheads="1"/>
              </p:cNvSpPr>
              <p:nvPr/>
            </p:nvSpPr>
            <p:spPr bwMode="auto"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0" name="Rectangle 839"/>
              <p:cNvSpPr>
                <a:spLocks noChangeArrowheads="1"/>
              </p:cNvSpPr>
              <p:nvPr/>
            </p:nvSpPr>
            <p:spPr bwMode="auto"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1" name="Rectangle 840"/>
              <p:cNvSpPr>
                <a:spLocks noChangeArrowheads="1"/>
              </p:cNvSpPr>
              <p:nvPr/>
            </p:nvSpPr>
            <p:spPr bwMode="auto"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2" name="Rectangle 841"/>
              <p:cNvSpPr>
                <a:spLocks noChangeArrowheads="1"/>
              </p:cNvSpPr>
              <p:nvPr/>
            </p:nvSpPr>
            <p:spPr bwMode="auto"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3" name="Rectangle 842"/>
              <p:cNvSpPr>
                <a:spLocks noChangeArrowheads="1"/>
              </p:cNvSpPr>
              <p:nvPr/>
            </p:nvSpPr>
            <p:spPr bwMode="auto"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4" name="Rectangle 843"/>
              <p:cNvSpPr>
                <a:spLocks noChangeArrowheads="1"/>
              </p:cNvSpPr>
              <p:nvPr/>
            </p:nvSpPr>
            <p:spPr bwMode="auto"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5" name="Rectangle 844"/>
              <p:cNvSpPr>
                <a:spLocks noChangeArrowheads="1"/>
              </p:cNvSpPr>
              <p:nvPr/>
            </p:nvSpPr>
            <p:spPr bwMode="auto"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6" name="Rectangle 845"/>
              <p:cNvSpPr>
                <a:spLocks noChangeArrowheads="1"/>
              </p:cNvSpPr>
              <p:nvPr/>
            </p:nvSpPr>
            <p:spPr bwMode="auto"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7" name="Rectangle 846"/>
              <p:cNvSpPr>
                <a:spLocks noChangeArrowheads="1"/>
              </p:cNvSpPr>
              <p:nvPr/>
            </p:nvSpPr>
            <p:spPr bwMode="auto"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8" name="Rectangle 847"/>
              <p:cNvSpPr>
                <a:spLocks noChangeArrowheads="1"/>
              </p:cNvSpPr>
              <p:nvPr/>
            </p:nvSpPr>
            <p:spPr bwMode="auto"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49" name="Rectangle 848"/>
              <p:cNvSpPr>
                <a:spLocks noChangeArrowheads="1"/>
              </p:cNvSpPr>
              <p:nvPr/>
            </p:nvSpPr>
            <p:spPr bwMode="auto"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0" name="Rectangle 849"/>
              <p:cNvSpPr>
                <a:spLocks noChangeArrowheads="1"/>
              </p:cNvSpPr>
              <p:nvPr/>
            </p:nvSpPr>
            <p:spPr bwMode="auto"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1" name="Rectangle 850"/>
              <p:cNvSpPr>
                <a:spLocks noChangeArrowheads="1"/>
              </p:cNvSpPr>
              <p:nvPr/>
            </p:nvSpPr>
            <p:spPr bwMode="auto"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2" name="Rectangle 851"/>
              <p:cNvSpPr>
                <a:spLocks noChangeArrowheads="1"/>
              </p:cNvSpPr>
              <p:nvPr/>
            </p:nvSpPr>
            <p:spPr bwMode="auto"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3" name="Rectangle 852"/>
              <p:cNvSpPr>
                <a:spLocks noChangeArrowheads="1"/>
              </p:cNvSpPr>
              <p:nvPr/>
            </p:nvSpPr>
            <p:spPr bwMode="auto"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4" name="Rectangle 853"/>
              <p:cNvSpPr>
                <a:spLocks noChangeArrowheads="1"/>
              </p:cNvSpPr>
              <p:nvPr/>
            </p:nvSpPr>
            <p:spPr bwMode="auto"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5" name="Rectangle 854"/>
              <p:cNvSpPr>
                <a:spLocks noChangeArrowheads="1"/>
              </p:cNvSpPr>
              <p:nvPr/>
            </p:nvSpPr>
            <p:spPr bwMode="auto"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6" name="Rectangle 855"/>
              <p:cNvSpPr>
                <a:spLocks noChangeArrowheads="1"/>
              </p:cNvSpPr>
              <p:nvPr/>
            </p:nvSpPr>
            <p:spPr bwMode="auto"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7" name="Rectangle 856"/>
              <p:cNvSpPr>
                <a:spLocks noChangeArrowheads="1"/>
              </p:cNvSpPr>
              <p:nvPr/>
            </p:nvSpPr>
            <p:spPr bwMode="auto"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8" name="Rectangle 857"/>
              <p:cNvSpPr>
                <a:spLocks noChangeArrowheads="1"/>
              </p:cNvSpPr>
              <p:nvPr/>
            </p:nvSpPr>
            <p:spPr bwMode="auto"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59" name="Rectangle 858"/>
              <p:cNvSpPr>
                <a:spLocks noChangeArrowheads="1"/>
              </p:cNvSpPr>
              <p:nvPr/>
            </p:nvSpPr>
            <p:spPr bwMode="auto"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0" name="Rectangle 859"/>
              <p:cNvSpPr>
                <a:spLocks noChangeArrowheads="1"/>
              </p:cNvSpPr>
              <p:nvPr/>
            </p:nvSpPr>
            <p:spPr bwMode="auto"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1" name="Rectangle 860"/>
              <p:cNvSpPr>
                <a:spLocks noChangeArrowheads="1"/>
              </p:cNvSpPr>
              <p:nvPr/>
            </p:nvSpPr>
            <p:spPr bwMode="auto"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2" name="Rectangle 861"/>
              <p:cNvSpPr>
                <a:spLocks noChangeArrowheads="1"/>
              </p:cNvSpPr>
              <p:nvPr/>
            </p:nvSpPr>
            <p:spPr bwMode="auto"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3" name="Rectangle 862"/>
              <p:cNvSpPr>
                <a:spLocks noChangeArrowheads="1"/>
              </p:cNvSpPr>
              <p:nvPr/>
            </p:nvSpPr>
            <p:spPr bwMode="auto"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4" name="Rectangle 863"/>
              <p:cNvSpPr>
                <a:spLocks noChangeArrowheads="1"/>
              </p:cNvSpPr>
              <p:nvPr/>
            </p:nvSpPr>
            <p:spPr bwMode="auto"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5" name="Rectangle 864"/>
              <p:cNvSpPr>
                <a:spLocks noChangeArrowheads="1"/>
              </p:cNvSpPr>
              <p:nvPr/>
            </p:nvSpPr>
            <p:spPr bwMode="auto"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6" name="Rectangle 865"/>
              <p:cNvSpPr>
                <a:spLocks noChangeArrowheads="1"/>
              </p:cNvSpPr>
              <p:nvPr/>
            </p:nvSpPr>
            <p:spPr bwMode="auto"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7" name="Rectangle 866"/>
              <p:cNvSpPr>
                <a:spLocks noChangeArrowheads="1"/>
              </p:cNvSpPr>
              <p:nvPr/>
            </p:nvSpPr>
            <p:spPr bwMode="auto"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8" name="Rectangle 867"/>
              <p:cNvSpPr>
                <a:spLocks noChangeArrowheads="1"/>
              </p:cNvSpPr>
              <p:nvPr/>
            </p:nvSpPr>
            <p:spPr bwMode="auto"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69" name="Rectangle 868"/>
              <p:cNvSpPr>
                <a:spLocks noChangeArrowheads="1"/>
              </p:cNvSpPr>
              <p:nvPr/>
            </p:nvSpPr>
            <p:spPr bwMode="auto"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0" name="Rectangle 869"/>
              <p:cNvSpPr>
                <a:spLocks noChangeArrowheads="1"/>
              </p:cNvSpPr>
              <p:nvPr/>
            </p:nvSpPr>
            <p:spPr bwMode="auto"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1" name="Rectangle 870"/>
              <p:cNvSpPr>
                <a:spLocks noChangeArrowheads="1"/>
              </p:cNvSpPr>
              <p:nvPr/>
            </p:nvSpPr>
            <p:spPr bwMode="auto"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2" name="Rectangle 871"/>
              <p:cNvSpPr>
                <a:spLocks noChangeArrowheads="1"/>
              </p:cNvSpPr>
              <p:nvPr/>
            </p:nvSpPr>
            <p:spPr bwMode="auto"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3" name="Rectangle 872"/>
              <p:cNvSpPr>
                <a:spLocks noChangeArrowheads="1"/>
              </p:cNvSpPr>
              <p:nvPr/>
            </p:nvSpPr>
            <p:spPr bwMode="auto"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4" name="Rectangle 873"/>
              <p:cNvSpPr>
                <a:spLocks noChangeArrowheads="1"/>
              </p:cNvSpPr>
              <p:nvPr/>
            </p:nvSpPr>
            <p:spPr bwMode="auto"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5" name="Rectangle 874"/>
              <p:cNvSpPr>
                <a:spLocks noChangeArrowheads="1"/>
              </p:cNvSpPr>
              <p:nvPr/>
            </p:nvSpPr>
            <p:spPr bwMode="auto"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6" name="Rectangle 875"/>
              <p:cNvSpPr>
                <a:spLocks noChangeArrowheads="1"/>
              </p:cNvSpPr>
              <p:nvPr/>
            </p:nvSpPr>
            <p:spPr bwMode="auto"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7" name="Rectangle 876"/>
              <p:cNvSpPr>
                <a:spLocks noChangeArrowheads="1"/>
              </p:cNvSpPr>
              <p:nvPr/>
            </p:nvSpPr>
            <p:spPr bwMode="auto"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8" name="Rectangle 877"/>
              <p:cNvSpPr>
                <a:spLocks noChangeArrowheads="1"/>
              </p:cNvSpPr>
              <p:nvPr/>
            </p:nvSpPr>
            <p:spPr bwMode="auto"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79" name="Rectangle 878"/>
              <p:cNvSpPr>
                <a:spLocks noChangeArrowheads="1"/>
              </p:cNvSpPr>
              <p:nvPr/>
            </p:nvSpPr>
            <p:spPr bwMode="auto"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0" name="Rectangle 879"/>
              <p:cNvSpPr>
                <a:spLocks noChangeArrowheads="1"/>
              </p:cNvSpPr>
              <p:nvPr/>
            </p:nvSpPr>
            <p:spPr bwMode="auto"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1" name="Rectangle 880"/>
              <p:cNvSpPr>
                <a:spLocks noChangeArrowheads="1"/>
              </p:cNvSpPr>
              <p:nvPr/>
            </p:nvSpPr>
            <p:spPr bwMode="auto"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2" name="Rectangle 881"/>
              <p:cNvSpPr>
                <a:spLocks noChangeArrowheads="1"/>
              </p:cNvSpPr>
              <p:nvPr/>
            </p:nvSpPr>
            <p:spPr bwMode="auto"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3" name="Rectangle 882"/>
              <p:cNvSpPr>
                <a:spLocks noChangeArrowheads="1"/>
              </p:cNvSpPr>
              <p:nvPr/>
            </p:nvSpPr>
            <p:spPr bwMode="auto"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4" name="Rectangle 883"/>
              <p:cNvSpPr>
                <a:spLocks noChangeArrowheads="1"/>
              </p:cNvSpPr>
              <p:nvPr/>
            </p:nvSpPr>
            <p:spPr bwMode="auto"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5" name="Rectangle 884"/>
              <p:cNvSpPr>
                <a:spLocks noChangeArrowheads="1"/>
              </p:cNvSpPr>
              <p:nvPr/>
            </p:nvSpPr>
            <p:spPr bwMode="auto"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6" name="Rectangle 885"/>
              <p:cNvSpPr>
                <a:spLocks noChangeArrowheads="1"/>
              </p:cNvSpPr>
              <p:nvPr/>
            </p:nvSpPr>
            <p:spPr bwMode="auto"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7" name="Rectangle 886"/>
              <p:cNvSpPr>
                <a:spLocks noChangeArrowheads="1"/>
              </p:cNvSpPr>
              <p:nvPr/>
            </p:nvSpPr>
            <p:spPr bwMode="auto"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8" name="Rectangle 887"/>
              <p:cNvSpPr>
                <a:spLocks noChangeArrowheads="1"/>
              </p:cNvSpPr>
              <p:nvPr/>
            </p:nvSpPr>
            <p:spPr bwMode="auto"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89" name="Rectangle 888"/>
              <p:cNvSpPr>
                <a:spLocks noChangeArrowheads="1"/>
              </p:cNvSpPr>
              <p:nvPr/>
            </p:nvSpPr>
            <p:spPr bwMode="auto"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0" name="Rectangle 889"/>
              <p:cNvSpPr>
                <a:spLocks noChangeArrowheads="1"/>
              </p:cNvSpPr>
              <p:nvPr/>
            </p:nvSpPr>
            <p:spPr bwMode="auto"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1" name="Rectangle 890"/>
              <p:cNvSpPr>
                <a:spLocks noChangeArrowheads="1"/>
              </p:cNvSpPr>
              <p:nvPr/>
            </p:nvSpPr>
            <p:spPr bwMode="auto"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2" name="Rectangle 891"/>
              <p:cNvSpPr>
                <a:spLocks noChangeArrowheads="1"/>
              </p:cNvSpPr>
              <p:nvPr/>
            </p:nvSpPr>
            <p:spPr bwMode="auto"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3" name="Rectangle 892"/>
              <p:cNvSpPr>
                <a:spLocks noChangeArrowheads="1"/>
              </p:cNvSpPr>
              <p:nvPr/>
            </p:nvSpPr>
            <p:spPr bwMode="auto"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4" name="Rectangle 893"/>
              <p:cNvSpPr>
                <a:spLocks noChangeArrowheads="1"/>
              </p:cNvSpPr>
              <p:nvPr/>
            </p:nvSpPr>
            <p:spPr bwMode="auto"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5" name="Rectangle 894"/>
              <p:cNvSpPr>
                <a:spLocks noChangeArrowheads="1"/>
              </p:cNvSpPr>
              <p:nvPr/>
            </p:nvSpPr>
            <p:spPr bwMode="auto"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6" name="Rectangle 895"/>
              <p:cNvSpPr>
                <a:spLocks noChangeArrowheads="1"/>
              </p:cNvSpPr>
              <p:nvPr/>
            </p:nvSpPr>
            <p:spPr bwMode="auto"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7" name="Rectangle 896"/>
              <p:cNvSpPr>
                <a:spLocks noChangeArrowheads="1"/>
              </p:cNvSpPr>
              <p:nvPr/>
            </p:nvSpPr>
            <p:spPr bwMode="auto"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  <p:sp>
            <p:nvSpPr>
              <p:cNvPr id="898" name="Rectangle 897"/>
              <p:cNvSpPr>
                <a:spLocks noChangeArrowheads="1"/>
              </p:cNvSpPr>
              <p:nvPr/>
            </p:nvSpPr>
            <p:spPr bwMode="auto"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Tahoma" charset="0"/>
                </a:endParaRPr>
              </a:p>
            </p:txBody>
          </p:sp>
        </p:grpSp>
        <p:sp>
          <p:nvSpPr>
            <p:cNvPr id="798" name="Rectangle 797"/>
            <p:cNvSpPr>
              <a:spLocks noChangeArrowheads="1"/>
            </p:cNvSpPr>
            <p:nvPr/>
          </p:nvSpPr>
          <p:spPr bwMode="auto">
            <a:xfrm>
              <a:off x="5943600" y="2590800"/>
              <a:ext cx="1524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Tahoma" charset="0"/>
              </a:endParaRPr>
            </a:p>
          </p:txBody>
        </p:sp>
      </p:grpSp>
      <p:sp>
        <p:nvSpPr>
          <p:cNvPr id="58378" name="TextBox 898"/>
          <p:cNvSpPr txBox="1">
            <a:spLocks noChangeArrowheads="1"/>
          </p:cNvSpPr>
          <p:nvPr/>
        </p:nvSpPr>
        <p:spPr bwMode="auto">
          <a:xfrm>
            <a:off x="8001000" y="3886201"/>
            <a:ext cx="2152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Output pattern</a:t>
            </a:r>
          </a:p>
        </p:txBody>
      </p:sp>
      <p:sp>
        <p:nvSpPr>
          <p:cNvPr id="58379" name="TextBox 126"/>
          <p:cNvSpPr txBox="1">
            <a:spLocks noChangeArrowheads="1"/>
          </p:cNvSpPr>
          <p:nvPr/>
        </p:nvSpPr>
        <p:spPr bwMode="auto">
          <a:xfrm>
            <a:off x="4787901" y="4800601"/>
            <a:ext cx="258286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 b="1"/>
              <a:t>Fully connected </a:t>
            </a:r>
          </a:p>
          <a:p>
            <a:pPr algn="ctr" eaLnBrk="1" hangingPunct="1"/>
            <a:r>
              <a:rPr lang="en-US" altLang="en-US" sz="1800" b="1"/>
              <a:t>100 node network</a:t>
            </a:r>
          </a:p>
          <a:p>
            <a:pPr algn="ctr" eaLnBrk="1" hangingPunct="1"/>
            <a:r>
              <a:rPr lang="en-US" altLang="en-US" sz="1800" b="1"/>
              <a:t>(too complex to draw)</a:t>
            </a:r>
          </a:p>
        </p:txBody>
      </p:sp>
      <p:cxnSp>
        <p:nvCxnSpPr>
          <p:cNvPr id="134" name="Straight Arrow Connector 133"/>
          <p:cNvCxnSpPr>
            <a:cxnSpLocks noChangeShapeType="1"/>
            <a:stCxn id="116" idx="2"/>
          </p:cNvCxnSpPr>
          <p:nvPr/>
        </p:nvCxnSpPr>
        <p:spPr bwMode="auto">
          <a:xfrm>
            <a:off x="4191000" y="3200400"/>
            <a:ext cx="1447800" cy="160020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" name="Straight Arrow Connector 910"/>
          <p:cNvCxnSpPr>
            <a:cxnSpLocks noChangeShapeType="1"/>
            <a:stCxn id="58379" idx="3"/>
            <a:endCxn id="839" idx="1"/>
          </p:cNvCxnSpPr>
          <p:nvPr/>
        </p:nvCxnSpPr>
        <p:spPr bwMode="auto">
          <a:xfrm flipV="1">
            <a:off x="7370764" y="5257801"/>
            <a:ext cx="858837" cy="4763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" name="Straight Arrow Connector 911"/>
          <p:cNvCxnSpPr>
            <a:cxnSpLocks noChangeShapeType="1"/>
            <a:stCxn id="348" idx="2"/>
          </p:cNvCxnSpPr>
          <p:nvPr/>
        </p:nvCxnSpPr>
        <p:spPr bwMode="auto">
          <a:xfrm flipH="1">
            <a:off x="6477000" y="3200400"/>
            <a:ext cx="1371600" cy="160020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3" name="Straight Arrow Connector 912"/>
          <p:cNvCxnSpPr>
            <a:cxnSpLocks noChangeShapeType="1"/>
            <a:stCxn id="232" idx="2"/>
            <a:endCxn id="58379" idx="0"/>
          </p:cNvCxnSpPr>
          <p:nvPr/>
        </p:nvCxnSpPr>
        <p:spPr bwMode="auto">
          <a:xfrm>
            <a:off x="6019800" y="3200400"/>
            <a:ext cx="58738" cy="160020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4" name="Straight Arrow Connector 913"/>
          <p:cNvCxnSpPr>
            <a:cxnSpLocks noChangeShapeType="1"/>
          </p:cNvCxnSpPr>
          <p:nvPr/>
        </p:nvCxnSpPr>
        <p:spPr bwMode="auto">
          <a:xfrm>
            <a:off x="4038600" y="5334000"/>
            <a:ext cx="838200" cy="0"/>
          </a:xfrm>
          <a:prstGeom prst="straightConnector1">
            <a:avLst/>
          </a:prstGeom>
          <a:noFill/>
          <a:ln w="762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336987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34924"/>
            <a:ext cx="10515600" cy="132556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Training a Hopfield Net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990601"/>
            <a:ext cx="8229600" cy="498316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Assign connection weights as follows</a:t>
            </a:r>
          </a:p>
          <a:p>
            <a:pPr lvl="1" eaLnBrk="1" hangingPunct="1">
              <a:defRPr/>
            </a:pPr>
            <a:endParaRPr lang="en-US" sz="2000" dirty="0"/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sz="2400" dirty="0"/>
          </a:p>
        </p:txBody>
      </p:sp>
      <p:graphicFrame>
        <p:nvGraphicFramePr>
          <p:cNvPr id="59396" name="Object 34"/>
          <p:cNvGraphicFramePr>
            <a:graphicFrameLocks noChangeAspect="1"/>
          </p:cNvGraphicFramePr>
          <p:nvPr/>
        </p:nvGraphicFramePr>
        <p:xfrm>
          <a:off x="2378075" y="1447800"/>
          <a:ext cx="593883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91" name="Equation" r:id="rId3" imgW="2044700" imgH="787400" progId="Equation.DSMT4">
                  <p:embed/>
                </p:oleObj>
              </mc:Choice>
              <mc:Fallback>
                <p:oleObj name="Equation" r:id="rId3" imgW="2044700" imgH="787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5" y="1447800"/>
                        <a:ext cx="5938838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34"/>
          <p:cNvGraphicFramePr>
            <a:graphicFrameLocks noChangeAspect="1"/>
          </p:cNvGraphicFramePr>
          <p:nvPr/>
        </p:nvGraphicFramePr>
        <p:xfrm>
          <a:off x="2017714" y="4016375"/>
          <a:ext cx="7546975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92" name="Equation" r:id="rId5" imgW="3263900" imgH="914400" progId="Equation.DSMT4">
                  <p:embed/>
                </p:oleObj>
              </mc:Choice>
              <mc:Fallback>
                <p:oleObj name="Equation" r:id="rId5" imgW="32639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714" y="4016375"/>
                        <a:ext cx="7546975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0296272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0" y="6629400"/>
            <a:ext cx="7162800" cy="2111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/>
              <a:t>Bryan </a:t>
            </a:r>
            <a:r>
              <a:rPr lang="en-US" dirty="0" err="1"/>
              <a:t>Pardo</a:t>
            </a:r>
            <a:r>
              <a:rPr lang="en-US" dirty="0"/>
              <a:t>, Northwestern University, Machine Learning EECS 349 Fall 2014 (rev 3)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Using a Hopfield Net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990600"/>
            <a:ext cx="8229600" cy="5334000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2400" dirty="0"/>
              <a:t>Force output to match an unknown input pattern</a:t>
            </a:r>
          </a:p>
          <a:p>
            <a:pPr eaLnBrk="1" hangingPunct="1"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/>
              <a:t>Iterate the following function until convergence</a:t>
            </a:r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1600" dirty="0"/>
          </a:p>
          <a:p>
            <a:pPr marL="0" indent="0">
              <a:buNone/>
              <a:defRPr/>
            </a:pPr>
            <a:endParaRPr lang="en-US" sz="1600" dirty="0"/>
          </a:p>
          <a:p>
            <a:pPr marL="0" indent="0">
              <a:buNone/>
              <a:defRPr/>
            </a:pPr>
            <a:endParaRPr lang="en-US" sz="1600" dirty="0"/>
          </a:p>
          <a:p>
            <a:pPr marL="0" indent="0">
              <a:buNone/>
              <a:defRPr/>
            </a:pPr>
            <a:endParaRPr lang="en-US" sz="1600" dirty="0"/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/>
              <a:t>Note: this means you have to pick an order for updating nodes. People often update all the nodes in random order</a:t>
            </a:r>
          </a:p>
        </p:txBody>
      </p:sp>
      <p:graphicFrame>
        <p:nvGraphicFramePr>
          <p:cNvPr id="60420" name="Object 1"/>
          <p:cNvGraphicFramePr>
            <a:graphicFrameLocks noChangeAspect="1"/>
          </p:cNvGraphicFramePr>
          <p:nvPr/>
        </p:nvGraphicFramePr>
        <p:xfrm>
          <a:off x="1981200" y="1524000"/>
          <a:ext cx="35067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81" name="Equation" r:id="rId3" imgW="1041400" imgH="203200" progId="Equation.DSMT4">
                  <p:embed/>
                </p:oleObj>
              </mc:Choice>
              <mc:Fallback>
                <p:oleObj name="Equation" r:id="rId3" imgW="1041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524000"/>
                        <a:ext cx="35067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1" name="Object 6"/>
          <p:cNvGraphicFramePr>
            <a:graphicFrameLocks noChangeAspect="1"/>
          </p:cNvGraphicFramePr>
          <p:nvPr/>
        </p:nvGraphicFramePr>
        <p:xfrm>
          <a:off x="2057401" y="2895600"/>
          <a:ext cx="7540625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82" name="Equation" r:id="rId5" imgW="2362200" imgH="787400" progId="Equation.3">
                  <p:embed/>
                </p:oleObj>
              </mc:Choice>
              <mc:Fallback>
                <p:oleObj name="Equation" r:id="rId5" imgW="23622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2895600"/>
                        <a:ext cx="7540625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7"/>
          <p:cNvGraphicFramePr>
            <a:graphicFrameLocks noChangeAspect="1"/>
          </p:cNvGraphicFramePr>
          <p:nvPr/>
        </p:nvGraphicFramePr>
        <p:xfrm>
          <a:off x="5486400" y="1524001"/>
          <a:ext cx="50292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83" name="Equation" r:id="rId7" imgW="2895600" imgH="444500" progId="Equation.DSMT4">
                  <p:embed/>
                </p:oleObj>
              </mc:Choice>
              <mc:Fallback>
                <p:oleObj name="Equation" r:id="rId7" imgW="2895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524001"/>
                        <a:ext cx="50292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1913411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36527"/>
            <a:ext cx="10515600" cy="132556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Using a Hopfield Net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4597" y="1890933"/>
            <a:ext cx="9244818" cy="386275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 marL="0" indent="0">
              <a:buNone/>
            </a:pPr>
            <a:r>
              <a:rPr lang="en-US" altLang="en-US" dirty="0"/>
              <a:t>Once it has converged…</a:t>
            </a:r>
          </a:p>
          <a:p>
            <a:pPr marL="0" indent="0">
              <a:buNone/>
            </a:pPr>
            <a:r>
              <a:rPr lang="en-US" altLang="en-US" dirty="0"/>
              <a:t>FOR INPUT CLEANUP: You’re done. Look at the final state of the network.</a:t>
            </a:r>
          </a:p>
          <a:p>
            <a:pPr marL="0" indent="0">
              <a:buNone/>
            </a:pPr>
            <a:r>
              <a:rPr lang="en-US" altLang="en-US" dirty="0"/>
              <a:t>FOR CLASSIFICATION: Compare the final state of the network to each of your input examples. Classify it as the one it matches best.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7468549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73353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Input Training Examples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143000" y="6553200"/>
            <a:ext cx="9753600" cy="228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/>
              <a:t>Image </a:t>
            </a:r>
            <a:r>
              <a:rPr lang="en-US" dirty="0" err="1"/>
              <a:t>from:R</a:t>
            </a:r>
            <a:r>
              <a:rPr lang="en-US" dirty="0"/>
              <a:t>. </a:t>
            </a:r>
            <a:r>
              <a:rPr lang="en-US" dirty="0" err="1"/>
              <a:t>Lippman</a:t>
            </a:r>
            <a:r>
              <a:rPr lang="en-US" dirty="0"/>
              <a:t>, An Introduction to Computing with Neural Nets, IEEE ASSP Magazine, April 1987</a:t>
            </a:r>
          </a:p>
        </p:txBody>
      </p:sp>
      <p:pic>
        <p:nvPicPr>
          <p:cNvPr id="62467" name="Picture 4" descr="Screen Shot 2014-10-28 at 2.17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7" t="647" r="1157" b="53925"/>
          <a:stretch>
            <a:fillRect/>
          </a:stretch>
        </p:blipFill>
        <p:spPr bwMode="auto">
          <a:xfrm>
            <a:off x="2514600" y="1828800"/>
            <a:ext cx="684053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Box 2"/>
          <p:cNvSpPr txBox="1">
            <a:spLocks noChangeArrowheads="1"/>
          </p:cNvSpPr>
          <p:nvPr/>
        </p:nvSpPr>
        <p:spPr bwMode="auto">
          <a:xfrm>
            <a:off x="3200400" y="990600"/>
            <a:ext cx="58384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/>
              <a:t>Why isn’t 5 in the set of examples? </a:t>
            </a:r>
          </a:p>
        </p:txBody>
      </p:sp>
    </p:spTree>
    <p:extLst>
      <p:ext uri="{BB962C8B-B14F-4D97-AF65-F5344CB8AC3E}">
        <p14:creationId xmlns:p14="http://schemas.microsoft.com/office/powerpoint/2010/main" val="19326163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-1746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Output of network over 8 iterations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138238" y="6412523"/>
            <a:ext cx="9753600" cy="228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600" dirty="0"/>
              <a:t>Image </a:t>
            </a:r>
            <a:r>
              <a:rPr lang="en-US" sz="1600" dirty="0" err="1"/>
              <a:t>from:R</a:t>
            </a:r>
            <a:r>
              <a:rPr lang="en-US" sz="1600" dirty="0"/>
              <a:t>. </a:t>
            </a:r>
            <a:r>
              <a:rPr lang="en-US" sz="1600" dirty="0" err="1"/>
              <a:t>Lippman</a:t>
            </a:r>
            <a:r>
              <a:rPr lang="en-US" sz="1600" dirty="0"/>
              <a:t>, An Introduction to Computing with Neural Nets, IEEE ASSP Magazine, April 1987</a:t>
            </a:r>
          </a:p>
        </p:txBody>
      </p:sp>
      <p:pic>
        <p:nvPicPr>
          <p:cNvPr id="63491" name="Picture 4" descr="Screen Shot 2014-10-28 at 2.17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2"/>
          <a:stretch>
            <a:fillRect/>
          </a:stretch>
        </p:blipFill>
        <p:spPr bwMode="auto">
          <a:xfrm>
            <a:off x="2495550" y="1466850"/>
            <a:ext cx="71818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Box 5"/>
          <p:cNvSpPr txBox="1">
            <a:spLocks noChangeArrowheads="1"/>
          </p:cNvSpPr>
          <p:nvPr/>
        </p:nvSpPr>
        <p:spPr bwMode="auto">
          <a:xfrm>
            <a:off x="2514600" y="1066800"/>
            <a:ext cx="1544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Input pattern </a:t>
            </a:r>
          </a:p>
        </p:txBody>
      </p:sp>
      <p:sp>
        <p:nvSpPr>
          <p:cNvPr id="63493" name="TextBox 6"/>
          <p:cNvSpPr txBox="1">
            <a:spLocks noChangeArrowheads="1"/>
          </p:cNvSpPr>
          <p:nvPr/>
        </p:nvSpPr>
        <p:spPr bwMode="auto">
          <a:xfrm>
            <a:off x="8153401" y="1066800"/>
            <a:ext cx="187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After 3 iterations</a:t>
            </a:r>
          </a:p>
        </p:txBody>
      </p:sp>
      <p:sp>
        <p:nvSpPr>
          <p:cNvPr id="63494" name="TextBox 7"/>
          <p:cNvSpPr txBox="1">
            <a:spLocks noChangeArrowheads="1"/>
          </p:cNvSpPr>
          <p:nvPr/>
        </p:nvSpPr>
        <p:spPr bwMode="auto">
          <a:xfrm>
            <a:off x="8001001" y="5867400"/>
            <a:ext cx="187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After 7 iterations</a:t>
            </a:r>
          </a:p>
        </p:txBody>
      </p:sp>
      <p:sp>
        <p:nvSpPr>
          <p:cNvPr id="63495" name="TextBox 8"/>
          <p:cNvSpPr txBox="1">
            <a:spLocks noChangeArrowheads="1"/>
          </p:cNvSpPr>
          <p:nvPr/>
        </p:nvSpPr>
        <p:spPr bwMode="auto">
          <a:xfrm>
            <a:off x="4495800" y="1077914"/>
            <a:ext cx="1519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First iteration</a:t>
            </a:r>
          </a:p>
        </p:txBody>
      </p:sp>
    </p:spTree>
    <p:extLst>
      <p:ext uri="{BB962C8B-B14F-4D97-AF65-F5344CB8AC3E}">
        <p14:creationId xmlns:p14="http://schemas.microsoft.com/office/powerpoint/2010/main" val="7926655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38331"/>
            <a:ext cx="10515600" cy="1325563"/>
          </a:xfrm>
        </p:spPr>
        <p:txBody>
          <a:bodyPr/>
          <a:lstStyle/>
          <a:p>
            <a:r>
              <a:rPr lang="en-US" altLang="en-US"/>
              <a:t>Characterizing “Energy”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524000" y="6400801"/>
            <a:ext cx="8915400" cy="320675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600" dirty="0"/>
              <a:t>Image from: http://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Hopfield_network#mediaviewer</a:t>
            </a:r>
            <a:r>
              <a:rPr lang="en-US" sz="1600" dirty="0"/>
              <a:t>/</a:t>
            </a:r>
            <a:r>
              <a:rPr lang="en-US" sz="1600" dirty="0" err="1"/>
              <a:t>File:Energy_landscape.png</a:t>
            </a:r>
            <a:endParaRPr lang="en-US" sz="1600" dirty="0"/>
          </a:p>
        </p:txBody>
      </p:sp>
      <p:pic>
        <p:nvPicPr>
          <p:cNvPr id="6451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838200"/>
            <a:ext cx="77724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5000" y="3581400"/>
            <a:ext cx="8229600" cy="1828800"/>
          </a:xfrm>
        </p:spPr>
        <p:txBody>
          <a:bodyPr/>
          <a:lstStyle/>
          <a:p>
            <a:r>
              <a:rPr lang="en-US" altLang="en-US" sz="2400"/>
              <a:t>As        is updated, the state of the system converges on an “attractor”, where</a:t>
            </a:r>
          </a:p>
          <a:p>
            <a:r>
              <a:rPr lang="en-US" altLang="en-US" sz="2400"/>
              <a:t>Convergence is  measured with this “Energy” function:</a:t>
            </a:r>
          </a:p>
        </p:txBody>
      </p:sp>
      <p:graphicFrame>
        <p:nvGraphicFramePr>
          <p:cNvPr id="64517" name="Object 6"/>
          <p:cNvGraphicFramePr>
            <a:graphicFrameLocks noChangeAspect="1"/>
          </p:cNvGraphicFramePr>
          <p:nvPr/>
        </p:nvGraphicFramePr>
        <p:xfrm>
          <a:off x="5181601" y="3902076"/>
          <a:ext cx="229711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77" name="Equation" r:id="rId4" imgW="901700" imgH="203200" progId="Equation.DSMT4">
                  <p:embed/>
                </p:oleObj>
              </mc:Choice>
              <mc:Fallback>
                <p:oleObj name="Equation" r:id="rId4" imgW="901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1" y="3902076"/>
                        <a:ext cx="229711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7"/>
          <p:cNvGraphicFramePr>
            <a:graphicFrameLocks noChangeAspect="1"/>
          </p:cNvGraphicFramePr>
          <p:nvPr/>
        </p:nvGraphicFramePr>
        <p:xfrm>
          <a:off x="2701926" y="3581401"/>
          <a:ext cx="7270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78" name="Equation" r:id="rId6" imgW="304800" imgH="203200" progId="Equation.DSMT4">
                  <p:embed/>
                </p:oleObj>
              </mc:Choice>
              <mc:Fallback>
                <p:oleObj name="Equation" r:id="rId6" imgW="3048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6" y="3581401"/>
                        <a:ext cx="7270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8"/>
          <p:cNvGraphicFramePr>
            <a:graphicFrameLocks noChangeAspect="1"/>
          </p:cNvGraphicFramePr>
          <p:nvPr/>
        </p:nvGraphicFramePr>
        <p:xfrm>
          <a:off x="2362200" y="4953001"/>
          <a:ext cx="4349750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79" name="Equation" r:id="rId8" imgW="1549400" imgH="431800" progId="Equation.DSMT4">
                  <p:embed/>
                </p:oleObj>
              </mc:Choice>
              <mc:Fallback>
                <p:oleObj name="Equation" r:id="rId8" imgW="1549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953001"/>
                        <a:ext cx="4349750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TextBox 15"/>
          <p:cNvSpPr txBox="1">
            <a:spLocks noChangeArrowheads="1"/>
          </p:cNvSpPr>
          <p:nvPr/>
        </p:nvSpPr>
        <p:spPr bwMode="auto">
          <a:xfrm>
            <a:off x="7391400" y="4922839"/>
            <a:ext cx="2647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Note: people often add a</a:t>
            </a:r>
          </a:p>
          <a:p>
            <a:pPr eaLnBrk="1" hangingPunct="1"/>
            <a:r>
              <a:rPr lang="en-US" altLang="en-US" sz="1600"/>
              <a:t>“bias” term to this function.</a:t>
            </a:r>
          </a:p>
          <a:p>
            <a:pPr eaLnBrk="1" hangingPunct="1"/>
            <a:r>
              <a:rPr lang="en-US" altLang="en-US" sz="1600"/>
              <a:t>I’m assuming we’ve added </a:t>
            </a:r>
          </a:p>
          <a:p>
            <a:pPr eaLnBrk="1" hangingPunct="1"/>
            <a:r>
              <a:rPr lang="en-US" altLang="en-US" sz="1600"/>
              <a:t>an extra “always on” </a:t>
            </a:r>
          </a:p>
          <a:p>
            <a:pPr eaLnBrk="1" hangingPunct="1"/>
            <a:r>
              <a:rPr lang="en-US" altLang="en-US" sz="1600"/>
              <a:t>node to make our “bias” </a:t>
            </a:r>
          </a:p>
        </p:txBody>
      </p:sp>
    </p:spTree>
    <p:extLst>
      <p:ext uri="{BB962C8B-B14F-4D97-AF65-F5344CB8AC3E}">
        <p14:creationId xmlns:p14="http://schemas.microsoft.com/office/powerpoint/2010/main" val="148808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perceptron: Only linear decisions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399383" y="3183899"/>
            <a:ext cx="369310" cy="364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16335" y="2025825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2546" y="3199554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41672" y="2015667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18422" y="4688535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35903" y="5221468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72707" y="3424890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>
            <a:off x="1555209" y="4768853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>
            <a:off x="2433217" y="5577129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>
            <a:off x="1936386" y="570413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>
            <a:off x="5422541" y="287401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1142546" y="5627164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5214512" y="209685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2313655" y="4824153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7829" y="1548447"/>
            <a:ext cx="6074228" cy="4947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18164" y="5591839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61645" y="4861789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4514066" y="2928355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4069613" y="2246895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/>
          <p:cNvSpPr/>
          <p:nvPr/>
        </p:nvSpPr>
        <p:spPr>
          <a:xfrm>
            <a:off x="5671712" y="255405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40782" y="2642915"/>
            <a:ext cx="3833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This is XOR.</a:t>
            </a:r>
          </a:p>
          <a:p>
            <a:endParaRPr lang="en-US" sz="3600" dirty="0"/>
          </a:p>
          <a:p>
            <a:r>
              <a:rPr lang="en-US" sz="3600" dirty="0"/>
              <a:t>It can’t learn XOR.</a:t>
            </a:r>
          </a:p>
        </p:txBody>
      </p:sp>
    </p:spTree>
    <p:extLst>
      <p:ext uri="{BB962C8B-B14F-4D97-AF65-F5344CB8AC3E}">
        <p14:creationId xmlns:p14="http://schemas.microsoft.com/office/powerpoint/2010/main" val="13714008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Limits of Hopfield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Input patterns become confused if they overlap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number of patterns it can store is about 0.15 times the number of nodes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Retrieval can be slow, if there are a lot of nodes (it can take thousands of updates to converge)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Pardo, Northwestern University, Machine Learning EECS 349 Fall 2014</a:t>
            </a:r>
          </a:p>
        </p:txBody>
      </p:sp>
    </p:spTree>
    <p:extLst>
      <p:ext uri="{BB962C8B-B14F-4D97-AF65-F5344CB8AC3E}">
        <p14:creationId xmlns:p14="http://schemas.microsoft.com/office/powerpoint/2010/main" val="56926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130025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Combining </a:t>
            </a:r>
            <a:r>
              <a:rPr lang="en-US" dirty="0" err="1"/>
              <a:t>perceptrons</a:t>
            </a:r>
            <a:r>
              <a:rPr lang="en-US" dirty="0"/>
              <a:t> can make any Boolean function</a:t>
            </a:r>
          </a:p>
        </p:txBody>
      </p:sp>
      <p:sp>
        <p:nvSpPr>
          <p:cNvPr id="446469" name="Oval 5"/>
          <p:cNvSpPr>
            <a:spLocks noChangeArrowheads="1"/>
          </p:cNvSpPr>
          <p:nvPr/>
        </p:nvSpPr>
        <p:spPr bwMode="auto">
          <a:xfrm>
            <a:off x="4114800" y="2077129"/>
            <a:ext cx="22860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cxnSp>
        <p:nvCxnSpPr>
          <p:cNvPr id="446471" name="AutoShape 7"/>
          <p:cNvCxnSpPr>
            <a:cxnSpLocks noChangeShapeType="1"/>
            <a:stCxn id="446483" idx="6"/>
            <a:endCxn id="446469" idx="2"/>
          </p:cNvCxnSpPr>
          <p:nvPr/>
        </p:nvCxnSpPr>
        <p:spPr bwMode="auto">
          <a:xfrm flipV="1">
            <a:off x="2590800" y="2724830"/>
            <a:ext cx="1524000" cy="23637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472" name="AutoShape 8"/>
          <p:cNvCxnSpPr>
            <a:cxnSpLocks noChangeShapeType="1"/>
            <a:stCxn id="446479" idx="6"/>
            <a:endCxn id="446469" idx="2"/>
          </p:cNvCxnSpPr>
          <p:nvPr/>
        </p:nvCxnSpPr>
        <p:spPr bwMode="auto">
          <a:xfrm flipV="1">
            <a:off x="2590800" y="2724830"/>
            <a:ext cx="1524000" cy="15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473" name="AutoShape 9"/>
          <p:cNvCxnSpPr>
            <a:cxnSpLocks noChangeShapeType="1"/>
            <a:stCxn id="446477" idx="2"/>
            <a:endCxn id="446469" idx="1"/>
          </p:cNvCxnSpPr>
          <p:nvPr/>
        </p:nvCxnSpPr>
        <p:spPr bwMode="auto">
          <a:xfrm>
            <a:off x="4437063" y="1834241"/>
            <a:ext cx="12700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6475" name="Oval 11"/>
          <p:cNvSpPr>
            <a:spLocks noChangeArrowheads="1"/>
          </p:cNvSpPr>
          <p:nvPr/>
        </p:nvSpPr>
        <p:spPr bwMode="auto">
          <a:xfrm>
            <a:off x="4151313" y="1391329"/>
            <a:ext cx="533400" cy="457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6476" name="Text Box 12"/>
          <p:cNvSpPr txBox="1">
            <a:spLocks noChangeArrowheads="1"/>
          </p:cNvSpPr>
          <p:nvPr/>
        </p:nvSpPr>
        <p:spPr bwMode="auto">
          <a:xfrm>
            <a:off x="4419600" y="177233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latin typeface="Times New Roman" charset="0"/>
                <a:ea typeface="ＭＳ Ｐゴシック" charset="0"/>
              </a:rPr>
              <a:t>0</a:t>
            </a:r>
          </a:p>
        </p:txBody>
      </p:sp>
      <p:sp>
        <p:nvSpPr>
          <p:cNvPr id="446477" name="Text Box 13"/>
          <p:cNvSpPr txBox="1">
            <a:spLocks noChangeArrowheads="1"/>
          </p:cNvSpPr>
          <p:nvPr/>
        </p:nvSpPr>
        <p:spPr bwMode="auto">
          <a:xfrm>
            <a:off x="4227513" y="1315129"/>
            <a:ext cx="417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0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6480" name="Text Box 16"/>
          <p:cNvSpPr txBox="1">
            <a:spLocks noChangeArrowheads="1"/>
          </p:cNvSpPr>
          <p:nvPr/>
        </p:nvSpPr>
        <p:spPr bwMode="auto">
          <a:xfrm>
            <a:off x="3044825" y="2342241"/>
            <a:ext cx="513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0.6</a:t>
            </a:r>
          </a:p>
        </p:txBody>
      </p:sp>
      <p:grpSp>
        <p:nvGrpSpPr>
          <p:cNvPr id="23564" name="Group 67"/>
          <p:cNvGrpSpPr>
            <a:grpSpLocks/>
          </p:cNvGrpSpPr>
          <p:nvPr/>
        </p:nvGrpSpPr>
        <p:grpSpPr bwMode="auto">
          <a:xfrm>
            <a:off x="2057400" y="2421616"/>
            <a:ext cx="533400" cy="533400"/>
            <a:chOff x="336" y="1392"/>
            <a:chExt cx="336" cy="336"/>
          </a:xfrm>
        </p:grpSpPr>
        <p:sp>
          <p:nvSpPr>
            <p:cNvPr id="446479" name="Oval 15"/>
            <p:cNvSpPr>
              <a:spLocks noChangeArrowheads="1"/>
            </p:cNvSpPr>
            <p:nvPr/>
          </p:nvSpPr>
          <p:spPr bwMode="auto">
            <a:xfrm>
              <a:off x="336" y="1440"/>
              <a:ext cx="33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446481" name="Text Box 17"/>
            <p:cNvSpPr txBox="1">
              <a:spLocks noChangeArrowheads="1"/>
            </p:cNvSpPr>
            <p:nvPr/>
          </p:nvSpPr>
          <p:spPr bwMode="auto">
            <a:xfrm>
              <a:off x="384" y="1392"/>
              <a:ext cx="2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i="1">
                  <a:latin typeface="Times New Roman" charset="0"/>
                  <a:ea typeface="ＭＳ Ｐゴシック" charset="0"/>
                </a:rPr>
                <a:t>x</a:t>
              </a:r>
              <a:r>
                <a:rPr lang="en-US" i="1" baseline="-25000">
                  <a:latin typeface="Times New Roman" charset="0"/>
                  <a:ea typeface="ＭＳ Ｐゴシック" charset="0"/>
                </a:rPr>
                <a:t>1</a:t>
              </a:r>
              <a:endParaRPr lang="en-US" i="1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446484" name="Text Box 20"/>
          <p:cNvSpPr txBox="1">
            <a:spLocks noChangeArrowheads="1"/>
          </p:cNvSpPr>
          <p:nvPr/>
        </p:nvSpPr>
        <p:spPr bwMode="auto">
          <a:xfrm>
            <a:off x="3048000" y="5088616"/>
            <a:ext cx="513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0.6</a:t>
            </a:r>
          </a:p>
        </p:txBody>
      </p:sp>
      <p:grpSp>
        <p:nvGrpSpPr>
          <p:cNvPr id="23566" name="Group 64"/>
          <p:cNvGrpSpPr>
            <a:grpSpLocks/>
          </p:cNvGrpSpPr>
          <p:nvPr/>
        </p:nvGrpSpPr>
        <p:grpSpPr bwMode="auto">
          <a:xfrm>
            <a:off x="2057400" y="4783816"/>
            <a:ext cx="533400" cy="533400"/>
            <a:chOff x="432" y="2976"/>
            <a:chExt cx="336" cy="336"/>
          </a:xfrm>
        </p:grpSpPr>
        <p:sp>
          <p:nvSpPr>
            <p:cNvPr id="446483" name="Oval 19"/>
            <p:cNvSpPr>
              <a:spLocks noChangeArrowheads="1"/>
            </p:cNvSpPr>
            <p:nvPr/>
          </p:nvSpPr>
          <p:spPr bwMode="auto">
            <a:xfrm>
              <a:off x="432" y="3024"/>
              <a:ext cx="33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446485" name="Text Box 21"/>
            <p:cNvSpPr txBox="1">
              <a:spLocks noChangeArrowheads="1"/>
            </p:cNvSpPr>
            <p:nvPr/>
          </p:nvSpPr>
          <p:spPr bwMode="auto">
            <a:xfrm>
              <a:off x="480" y="2976"/>
              <a:ext cx="2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1">
                  <a:latin typeface="Times New Roman" charset="0"/>
                  <a:ea typeface="ＭＳ Ｐゴシック" charset="0"/>
                </a:rPr>
                <a:t>x</a:t>
              </a:r>
              <a:r>
                <a:rPr lang="en-US" i="1" baseline="-25000">
                  <a:latin typeface="Times New Roman" charset="0"/>
                  <a:ea typeface="ＭＳ Ｐゴシック" charset="0"/>
                </a:rPr>
                <a:t>2</a:t>
              </a:r>
              <a:endParaRPr lang="en-US" i="1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446488" name="Oval 24"/>
          <p:cNvSpPr>
            <a:spLocks noChangeArrowheads="1"/>
          </p:cNvSpPr>
          <p:nvPr/>
        </p:nvSpPr>
        <p:spPr bwMode="auto">
          <a:xfrm>
            <a:off x="4114800" y="4402816"/>
            <a:ext cx="22860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cxnSp>
        <p:nvCxnSpPr>
          <p:cNvPr id="446490" name="AutoShape 26"/>
          <p:cNvCxnSpPr>
            <a:cxnSpLocks noChangeShapeType="1"/>
            <a:stCxn id="446481" idx="3"/>
            <a:endCxn id="446488" idx="2"/>
          </p:cNvCxnSpPr>
          <p:nvPr/>
        </p:nvCxnSpPr>
        <p:spPr bwMode="auto">
          <a:xfrm>
            <a:off x="2551114" y="2681966"/>
            <a:ext cx="1563687" cy="2368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491" name="AutoShape 27"/>
          <p:cNvCxnSpPr>
            <a:cxnSpLocks noChangeShapeType="1"/>
            <a:stCxn id="446485" idx="3"/>
            <a:endCxn id="446488" idx="2"/>
          </p:cNvCxnSpPr>
          <p:nvPr/>
        </p:nvCxnSpPr>
        <p:spPr bwMode="auto">
          <a:xfrm>
            <a:off x="2551114" y="5044166"/>
            <a:ext cx="1563687" cy="6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492" name="AutoShape 28"/>
          <p:cNvCxnSpPr>
            <a:cxnSpLocks noChangeShapeType="1"/>
            <a:stCxn id="446496" idx="2"/>
            <a:endCxn id="446488" idx="1"/>
          </p:cNvCxnSpPr>
          <p:nvPr/>
        </p:nvCxnSpPr>
        <p:spPr bwMode="auto">
          <a:xfrm>
            <a:off x="4437063" y="4159929"/>
            <a:ext cx="12700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6494" name="Oval 30"/>
          <p:cNvSpPr>
            <a:spLocks noChangeArrowheads="1"/>
          </p:cNvSpPr>
          <p:nvPr/>
        </p:nvSpPr>
        <p:spPr bwMode="auto">
          <a:xfrm>
            <a:off x="4151313" y="3717016"/>
            <a:ext cx="533400" cy="457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6495" name="Text Box 31"/>
          <p:cNvSpPr txBox="1">
            <a:spLocks noChangeArrowheads="1"/>
          </p:cNvSpPr>
          <p:nvPr/>
        </p:nvSpPr>
        <p:spPr bwMode="auto">
          <a:xfrm>
            <a:off x="4419600" y="4098017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latin typeface="Times New Roman" charset="0"/>
                <a:ea typeface="ＭＳ Ｐゴシック" charset="0"/>
              </a:rPr>
              <a:t>0</a:t>
            </a:r>
          </a:p>
        </p:txBody>
      </p:sp>
      <p:sp>
        <p:nvSpPr>
          <p:cNvPr id="446496" name="Text Box 32"/>
          <p:cNvSpPr txBox="1">
            <a:spLocks noChangeArrowheads="1"/>
          </p:cNvSpPr>
          <p:nvPr/>
        </p:nvSpPr>
        <p:spPr bwMode="auto">
          <a:xfrm>
            <a:off x="4227513" y="3640817"/>
            <a:ext cx="417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0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6507" name="Oval 43"/>
          <p:cNvSpPr>
            <a:spLocks noChangeArrowheads="1"/>
          </p:cNvSpPr>
          <p:nvPr/>
        </p:nvSpPr>
        <p:spPr bwMode="auto">
          <a:xfrm>
            <a:off x="7283450" y="3107416"/>
            <a:ext cx="22860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cxnSp>
        <p:nvCxnSpPr>
          <p:cNvPr id="446509" name="AutoShape 45"/>
          <p:cNvCxnSpPr>
            <a:cxnSpLocks noChangeShapeType="1"/>
            <a:stCxn id="446488" idx="6"/>
            <a:endCxn id="446507" idx="2"/>
          </p:cNvCxnSpPr>
          <p:nvPr/>
        </p:nvCxnSpPr>
        <p:spPr bwMode="auto">
          <a:xfrm flipV="1">
            <a:off x="6400800" y="3755116"/>
            <a:ext cx="882650" cy="12954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510" name="AutoShape 46"/>
          <p:cNvCxnSpPr>
            <a:cxnSpLocks noChangeShapeType="1"/>
            <a:stCxn id="446469" idx="6"/>
            <a:endCxn id="446507" idx="2"/>
          </p:cNvCxnSpPr>
          <p:nvPr/>
        </p:nvCxnSpPr>
        <p:spPr bwMode="auto">
          <a:xfrm>
            <a:off x="6400800" y="2724830"/>
            <a:ext cx="882650" cy="10302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511" name="AutoShape 47"/>
          <p:cNvCxnSpPr>
            <a:cxnSpLocks noChangeShapeType="1"/>
            <a:stCxn id="446515" idx="2"/>
            <a:endCxn id="446507" idx="1"/>
          </p:cNvCxnSpPr>
          <p:nvPr/>
        </p:nvCxnSpPr>
        <p:spPr bwMode="auto">
          <a:xfrm>
            <a:off x="7605713" y="2864529"/>
            <a:ext cx="12700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512" name="AutoShape 48"/>
          <p:cNvCxnSpPr>
            <a:cxnSpLocks noChangeShapeType="1"/>
            <a:stCxn id="446507" idx="6"/>
          </p:cNvCxnSpPr>
          <p:nvPr/>
        </p:nvCxnSpPr>
        <p:spPr bwMode="auto">
          <a:xfrm>
            <a:off x="9569450" y="3755116"/>
            <a:ext cx="685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6513" name="Oval 49"/>
          <p:cNvSpPr>
            <a:spLocks noChangeArrowheads="1"/>
          </p:cNvSpPr>
          <p:nvPr/>
        </p:nvSpPr>
        <p:spPr bwMode="auto">
          <a:xfrm>
            <a:off x="7319963" y="2421616"/>
            <a:ext cx="533400" cy="457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6514" name="Text Box 50"/>
          <p:cNvSpPr txBox="1">
            <a:spLocks noChangeArrowheads="1"/>
          </p:cNvSpPr>
          <p:nvPr/>
        </p:nvSpPr>
        <p:spPr bwMode="auto">
          <a:xfrm>
            <a:off x="7588250" y="2802616"/>
            <a:ext cx="3127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446515" name="Text Box 51"/>
          <p:cNvSpPr txBox="1">
            <a:spLocks noChangeArrowheads="1"/>
          </p:cNvSpPr>
          <p:nvPr/>
        </p:nvSpPr>
        <p:spPr bwMode="auto">
          <a:xfrm>
            <a:off x="7396163" y="2345417"/>
            <a:ext cx="417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0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6524" name="Text Box 60"/>
          <p:cNvSpPr txBox="1">
            <a:spLocks noChangeArrowheads="1"/>
          </p:cNvSpPr>
          <p:nvPr/>
        </p:nvSpPr>
        <p:spPr bwMode="auto">
          <a:xfrm>
            <a:off x="9569450" y="3034392"/>
            <a:ext cx="7256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ea typeface="ＭＳ Ｐゴシック" charset="0"/>
              </a:rPr>
              <a:t>XOR</a:t>
            </a:r>
          </a:p>
        </p:txBody>
      </p:sp>
      <p:sp>
        <p:nvSpPr>
          <p:cNvPr id="446525" name="Text Box 61"/>
          <p:cNvSpPr txBox="1">
            <a:spLocks noChangeArrowheads="1"/>
          </p:cNvSpPr>
          <p:nvPr/>
        </p:nvSpPr>
        <p:spPr bwMode="auto">
          <a:xfrm>
            <a:off x="6400800" y="3104242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1</a:t>
            </a:r>
          </a:p>
        </p:txBody>
      </p:sp>
      <p:sp>
        <p:nvSpPr>
          <p:cNvPr id="446526" name="Text Box 62"/>
          <p:cNvSpPr txBox="1">
            <a:spLocks noChangeArrowheads="1"/>
          </p:cNvSpPr>
          <p:nvPr/>
        </p:nvSpPr>
        <p:spPr bwMode="auto">
          <a:xfrm>
            <a:off x="6400800" y="4247242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1</a:t>
            </a:r>
          </a:p>
        </p:txBody>
      </p:sp>
      <p:sp>
        <p:nvSpPr>
          <p:cNvPr id="446529" name="Text Box 65"/>
          <p:cNvSpPr txBox="1">
            <a:spLocks noChangeArrowheads="1"/>
          </p:cNvSpPr>
          <p:nvPr/>
        </p:nvSpPr>
        <p:spPr bwMode="auto">
          <a:xfrm>
            <a:off x="2438401" y="3316966"/>
            <a:ext cx="5918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-0.6</a:t>
            </a:r>
          </a:p>
        </p:txBody>
      </p:sp>
      <p:sp>
        <p:nvSpPr>
          <p:cNvPr id="446530" name="Text Box 66"/>
          <p:cNvSpPr txBox="1">
            <a:spLocks noChangeArrowheads="1"/>
          </p:cNvSpPr>
          <p:nvPr/>
        </p:nvSpPr>
        <p:spPr bwMode="auto">
          <a:xfrm>
            <a:off x="2438401" y="4174216"/>
            <a:ext cx="5918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-0.6</a:t>
            </a: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599806" y="5706887"/>
            <a:ext cx="1127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mr-IN" dirty="0"/>
              <a:t>…</a:t>
            </a:r>
            <a:r>
              <a:rPr lang="en-US" dirty="0"/>
              <a:t>if you can set the weights &amp; connections right</a:t>
            </a:r>
          </a:p>
        </p:txBody>
      </p:sp>
      <p:cxnSp>
        <p:nvCxnSpPr>
          <p:cNvPr id="49" name="Elbow Connector 48"/>
          <p:cNvCxnSpPr/>
          <p:nvPr/>
        </p:nvCxnSpPr>
        <p:spPr>
          <a:xfrm flipV="1">
            <a:off x="4684713" y="2478421"/>
            <a:ext cx="1064435" cy="47659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flipV="1">
            <a:off x="4793171" y="4751043"/>
            <a:ext cx="1064435" cy="47659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flipV="1">
            <a:off x="7826644" y="3457770"/>
            <a:ext cx="1064435" cy="47659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14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676" y="0"/>
            <a:ext cx="10893488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Classifying image data with a single perceptron</a:t>
            </a:r>
          </a:p>
        </p:txBody>
      </p:sp>
      <p:grpSp>
        <p:nvGrpSpPr>
          <p:cNvPr id="47119" name="Group 653"/>
          <p:cNvGrpSpPr>
            <a:grpSpLocks/>
          </p:cNvGrpSpPr>
          <p:nvPr/>
        </p:nvGrpSpPr>
        <p:grpSpPr bwMode="auto">
          <a:xfrm>
            <a:off x="3020235" y="1413076"/>
            <a:ext cx="2171951" cy="2059343"/>
            <a:chOff x="1143000" y="1600200"/>
            <a:chExt cx="1524000" cy="1524000"/>
          </a:xfrm>
        </p:grpSpPr>
        <p:sp>
          <p:nvSpPr>
            <p:cNvPr id="655" name="Rectangle 654"/>
            <p:cNvSpPr/>
            <p:nvPr/>
          </p:nvSpPr>
          <p:spPr>
            <a:xfrm>
              <a:off x="1447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1447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1447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16002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17526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16002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20574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17526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19050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19050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20574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2209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2209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2209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7139" name="Group 668"/>
            <p:cNvGrpSpPr>
              <a:grpSpLocks/>
            </p:cNvGrpSpPr>
            <p:nvPr/>
          </p:nvGrpSpPr>
          <p:grpSpPr bwMode="auto">
            <a:xfrm>
              <a:off x="1143000" y="1600200"/>
              <a:ext cx="1524000" cy="1524000"/>
              <a:chOff x="990600" y="1447800"/>
              <a:chExt cx="1524000" cy="1524000"/>
            </a:xfrm>
          </p:grpSpPr>
          <p:sp>
            <p:nvSpPr>
              <p:cNvPr id="670" name="Rectangle 669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4" name="Rectangle 733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391454" y="1413076"/>
            <a:ext cx="2265857" cy="2101070"/>
            <a:chOff x="6747514" y="1409573"/>
            <a:chExt cx="3829046" cy="3263391"/>
          </a:xfrm>
        </p:grpSpPr>
        <p:sp>
          <p:nvSpPr>
            <p:cNvPr id="427" name="Rectangle 426"/>
            <p:cNvSpPr/>
            <p:nvPr/>
          </p:nvSpPr>
          <p:spPr>
            <a:xfrm>
              <a:off x="8273261" y="2386378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8274909" y="3693946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8657794" y="2400811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8662035" y="3050990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8662035" y="2734371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8664564" y="2066013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37" name="Group 552"/>
            <p:cNvGrpSpPr>
              <a:grpSpLocks/>
            </p:cNvGrpSpPr>
            <p:nvPr/>
          </p:nvGrpSpPr>
          <p:grpSpPr bwMode="auto">
            <a:xfrm>
              <a:off x="6747514" y="1409573"/>
              <a:ext cx="3829046" cy="3263391"/>
              <a:chOff x="990600" y="1447800"/>
              <a:chExt cx="1524000" cy="1524000"/>
            </a:xfrm>
          </p:grpSpPr>
          <p:sp>
            <p:nvSpPr>
              <p:cNvPr id="442" name="Rectangle 441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38" name="Rectangle 437"/>
            <p:cNvSpPr/>
            <p:nvPr/>
          </p:nvSpPr>
          <p:spPr>
            <a:xfrm>
              <a:off x="8662984" y="3388981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8650294" y="3693946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9040698" y="3684226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7868" y="3972193"/>
                <a:ext cx="11374132" cy="2885807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3200" dirty="0"/>
                  <a:t>Each image is an </a:t>
                </a:r>
                <a:r>
                  <a:rPr lang="en-US" sz="3200" i="1" dirty="0"/>
                  <a:t>m</a:t>
                </a:r>
                <a:r>
                  <a:rPr lang="en-US" sz="3200" dirty="0"/>
                  <a:t> by </a:t>
                </a:r>
                <a:r>
                  <a:rPr lang="en-US" sz="3200" i="1" dirty="0"/>
                  <a:t>n</a:t>
                </a:r>
                <a:r>
                  <a:rPr lang="en-US" sz="3200" dirty="0"/>
                  <a:t> array of pixel values</a:t>
                </a:r>
              </a:p>
              <a:p>
                <a:pPr>
                  <a:defRPr/>
                </a:pPr>
                <a:r>
                  <a:rPr lang="en-US" sz="3200" dirty="0"/>
                  <a:t>Each image is a point in an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𝑚𝑛</m:t>
                    </m:r>
                  </m:oMath>
                </a14:m>
                <a:r>
                  <a:rPr lang="en-US" sz="3200" dirty="0"/>
                  <a:t> dimensional space</a:t>
                </a:r>
              </a:p>
              <a:p>
                <a:pPr>
                  <a:defRPr/>
                </a:pPr>
                <a:r>
                  <a:rPr lang="en-US" sz="3200" dirty="0"/>
                  <a:t>The right weights make a 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</a:rPr>
                      <m:t>𝑚</m:t>
                    </m:r>
                    <m:r>
                      <a:rPr lang="en-US" sz="32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200" dirty="0"/>
                  <a:t> hyperplane to separate the images</a:t>
                </a:r>
              </a:p>
              <a:p>
                <a:pPr>
                  <a:defRPr/>
                </a:pPr>
                <a:r>
                  <a:rPr lang="en-US" sz="3200" dirty="0"/>
                  <a:t>How do we pick those weights?  </a:t>
                </a:r>
              </a:p>
            </p:txBody>
          </p:sp>
        </mc:Choice>
        <mc:Fallback xmlns="">
          <p:sp>
            <p:nvSpPr>
              <p:cNvPr id="5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7868" y="3972193"/>
                <a:ext cx="11374132" cy="2885807"/>
              </a:xfrm>
              <a:blipFill rotWithShape="0">
                <a:blip r:embed="rId2"/>
                <a:stretch>
                  <a:fillRect l="-1233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7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676" y="0"/>
            <a:ext cx="10893488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Classifying image data with a single perceptron</a:t>
            </a:r>
          </a:p>
        </p:txBody>
      </p:sp>
      <p:sp>
        <p:nvSpPr>
          <p:cNvPr id="655" name="Rectangle 654"/>
          <p:cNvSpPr/>
          <p:nvPr/>
        </p:nvSpPr>
        <p:spPr bwMode="auto">
          <a:xfrm>
            <a:off x="3454625" y="2030879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6" name="Rectangle 655"/>
          <p:cNvSpPr/>
          <p:nvPr/>
        </p:nvSpPr>
        <p:spPr bwMode="auto">
          <a:xfrm>
            <a:off x="3454625" y="2236813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7" name="Rectangle 656"/>
          <p:cNvSpPr/>
          <p:nvPr/>
        </p:nvSpPr>
        <p:spPr bwMode="auto">
          <a:xfrm>
            <a:off x="3454625" y="2442748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8" name="Rectangle 657"/>
          <p:cNvSpPr/>
          <p:nvPr/>
        </p:nvSpPr>
        <p:spPr bwMode="auto">
          <a:xfrm>
            <a:off x="3671820" y="2648682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9" name="Rectangle 658"/>
          <p:cNvSpPr/>
          <p:nvPr/>
        </p:nvSpPr>
        <p:spPr bwMode="auto">
          <a:xfrm>
            <a:off x="3889015" y="2854616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0" name="Rectangle 659"/>
          <p:cNvSpPr/>
          <p:nvPr/>
        </p:nvSpPr>
        <p:spPr bwMode="auto">
          <a:xfrm>
            <a:off x="3237429" y="1603556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1" name="Rectangle 660"/>
          <p:cNvSpPr/>
          <p:nvPr/>
        </p:nvSpPr>
        <p:spPr bwMode="auto">
          <a:xfrm>
            <a:off x="3893021" y="2003618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2" name="Rectangle 661"/>
          <p:cNvSpPr/>
          <p:nvPr/>
        </p:nvSpPr>
        <p:spPr bwMode="auto">
          <a:xfrm>
            <a:off x="4540601" y="3270681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3" name="Rectangle 662"/>
          <p:cNvSpPr/>
          <p:nvPr/>
        </p:nvSpPr>
        <p:spPr bwMode="auto">
          <a:xfrm>
            <a:off x="4106211" y="1619010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4" name="Rectangle 663"/>
          <p:cNvSpPr/>
          <p:nvPr/>
        </p:nvSpPr>
        <p:spPr bwMode="auto">
          <a:xfrm>
            <a:off x="3245140" y="3060550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5" name="Rectangle 664"/>
          <p:cNvSpPr/>
          <p:nvPr/>
        </p:nvSpPr>
        <p:spPr bwMode="auto">
          <a:xfrm>
            <a:off x="4323406" y="2648682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6" name="Rectangle 665"/>
          <p:cNvSpPr/>
          <p:nvPr/>
        </p:nvSpPr>
        <p:spPr bwMode="auto">
          <a:xfrm>
            <a:off x="4540601" y="2442748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7" name="Rectangle 666"/>
          <p:cNvSpPr/>
          <p:nvPr/>
        </p:nvSpPr>
        <p:spPr bwMode="auto">
          <a:xfrm>
            <a:off x="4110300" y="2236813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8" name="Rectangle 667"/>
          <p:cNvSpPr/>
          <p:nvPr/>
        </p:nvSpPr>
        <p:spPr bwMode="auto">
          <a:xfrm>
            <a:off x="4540601" y="2030879"/>
            <a:ext cx="217195" cy="20593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7139" name="Group 668"/>
          <p:cNvGrpSpPr>
            <a:grpSpLocks/>
          </p:cNvGrpSpPr>
          <p:nvPr/>
        </p:nvGrpSpPr>
        <p:grpSpPr bwMode="auto">
          <a:xfrm>
            <a:off x="3026905" y="1404444"/>
            <a:ext cx="2171951" cy="2059343"/>
            <a:chOff x="990600" y="1447800"/>
            <a:chExt cx="1524000" cy="1524000"/>
          </a:xfrm>
        </p:grpSpPr>
        <p:sp>
          <p:nvSpPr>
            <p:cNvPr id="670" name="Rectangle 669"/>
            <p:cNvSpPr/>
            <p:nvPr/>
          </p:nvSpPr>
          <p:spPr>
            <a:xfrm>
              <a:off x="9906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11430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2954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14478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16002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9906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11430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12954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14478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16002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9906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11430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12954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14478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6002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17526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19050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20574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22098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23622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17526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19050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20574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22098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23622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17526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19050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20574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22098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23622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9906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11430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12954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14478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16002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9906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11430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12954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4478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16002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9906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11430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12954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14478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16002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17526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9050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20574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22098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9" name="Rectangle 718"/>
            <p:cNvSpPr/>
            <p:nvPr/>
          </p:nvSpPr>
          <p:spPr>
            <a:xfrm>
              <a:off x="23622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17526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19050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20574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22098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23622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17526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19050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20574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22098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23622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9906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11430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12954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14478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16002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9906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11430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12954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14478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16002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9906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11430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12954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14478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16002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17526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19050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20574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22098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23622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17526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19050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20574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22098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23622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17526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19050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20574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22098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23622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9906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11430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12954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14478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16002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17526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19050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20574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22098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23622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91454" y="1385366"/>
            <a:ext cx="2265857" cy="2101070"/>
            <a:chOff x="6747514" y="1409573"/>
            <a:chExt cx="3829046" cy="3263391"/>
          </a:xfrm>
        </p:grpSpPr>
        <p:sp>
          <p:nvSpPr>
            <p:cNvPr id="427" name="Rectangle 426"/>
            <p:cNvSpPr/>
            <p:nvPr/>
          </p:nvSpPr>
          <p:spPr>
            <a:xfrm>
              <a:off x="8273261" y="2386378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8274909" y="3693946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8657794" y="2400811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8662035" y="3050990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8662035" y="2734371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8664564" y="2066013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37" name="Group 552"/>
            <p:cNvGrpSpPr>
              <a:grpSpLocks/>
            </p:cNvGrpSpPr>
            <p:nvPr/>
          </p:nvGrpSpPr>
          <p:grpSpPr bwMode="auto">
            <a:xfrm>
              <a:off x="6747514" y="1409573"/>
              <a:ext cx="3829046" cy="3263391"/>
              <a:chOff x="990600" y="1447800"/>
              <a:chExt cx="1524000" cy="1524000"/>
            </a:xfrm>
          </p:grpSpPr>
          <p:sp>
            <p:nvSpPr>
              <p:cNvPr id="442" name="Rectangle 441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38" name="Rectangle 437"/>
            <p:cNvSpPr/>
            <p:nvPr/>
          </p:nvSpPr>
          <p:spPr>
            <a:xfrm>
              <a:off x="8662984" y="3388981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8650294" y="3693946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9040698" y="3684226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7868" y="3972193"/>
                <a:ext cx="11374132" cy="2885807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3200" dirty="0"/>
                  <a:t>Each image is an </a:t>
                </a:r>
                <a:r>
                  <a:rPr lang="en-US" sz="3200" i="1" dirty="0"/>
                  <a:t>m</a:t>
                </a:r>
                <a:r>
                  <a:rPr lang="en-US" sz="3200" dirty="0"/>
                  <a:t> by </a:t>
                </a:r>
                <a:r>
                  <a:rPr lang="en-US" sz="3200" i="1" dirty="0"/>
                  <a:t>n</a:t>
                </a:r>
                <a:r>
                  <a:rPr lang="en-US" sz="3200" dirty="0"/>
                  <a:t> array of pixel values</a:t>
                </a:r>
              </a:p>
              <a:p>
                <a:pPr>
                  <a:defRPr/>
                </a:pPr>
                <a:r>
                  <a:rPr lang="en-US" sz="3200" dirty="0"/>
                  <a:t>Each image is a point in an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𝑚𝑛</m:t>
                    </m:r>
                  </m:oMath>
                </a14:m>
                <a:r>
                  <a:rPr lang="en-US" sz="3200" dirty="0"/>
                  <a:t> dimensional space</a:t>
                </a:r>
              </a:p>
              <a:p>
                <a:pPr>
                  <a:defRPr/>
                </a:pPr>
                <a:r>
                  <a:rPr lang="en-US" sz="3200" dirty="0"/>
                  <a:t>The right weights make a 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</a:rPr>
                      <m:t>𝑚</m:t>
                    </m:r>
                    <m:r>
                      <a:rPr lang="en-US" sz="32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200" dirty="0"/>
                  <a:t> hyperplane to separate the images</a:t>
                </a:r>
              </a:p>
              <a:p>
                <a:pPr>
                  <a:defRPr/>
                </a:pPr>
                <a:r>
                  <a:rPr lang="en-US" sz="3200" dirty="0"/>
                  <a:t>How do we pick those weights?  </a:t>
                </a:r>
              </a:p>
            </p:txBody>
          </p:sp>
        </mc:Choice>
        <mc:Fallback xmlns="">
          <p:sp>
            <p:nvSpPr>
              <p:cNvPr id="5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7868" y="3972193"/>
                <a:ext cx="11374132" cy="2885807"/>
              </a:xfrm>
              <a:blipFill rotWithShape="0">
                <a:blip r:embed="rId2"/>
                <a:stretch>
                  <a:fillRect l="-1233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67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026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Classifying song spectrograms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7868" y="3972193"/>
                <a:ext cx="11374132" cy="2885807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3200" dirty="0"/>
                  <a:t>Each image is an </a:t>
                </a:r>
                <a:r>
                  <a:rPr lang="en-US" sz="3200" i="1" dirty="0"/>
                  <a:t>m</a:t>
                </a:r>
                <a:r>
                  <a:rPr lang="en-US" sz="3200" dirty="0"/>
                  <a:t> by </a:t>
                </a:r>
                <a:r>
                  <a:rPr lang="en-US" sz="3200" i="1" dirty="0"/>
                  <a:t>n</a:t>
                </a:r>
                <a:r>
                  <a:rPr lang="en-US" sz="3200" dirty="0"/>
                  <a:t> array of pixel values</a:t>
                </a:r>
              </a:p>
              <a:p>
                <a:pPr>
                  <a:defRPr/>
                </a:pPr>
                <a:r>
                  <a:rPr lang="en-US" sz="3200" dirty="0"/>
                  <a:t>Each image is a point in an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𝑚𝑛</m:t>
                    </m:r>
                  </m:oMath>
                </a14:m>
                <a:r>
                  <a:rPr lang="en-US" sz="3200" dirty="0"/>
                  <a:t> dimensional space</a:t>
                </a:r>
              </a:p>
              <a:p>
                <a:pPr>
                  <a:defRPr/>
                </a:pPr>
                <a:r>
                  <a:rPr lang="en-US" sz="3200" dirty="0"/>
                  <a:t>The right weights make a 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</a:rPr>
                      <m:t>𝑚</m:t>
                    </m:r>
                    <m:r>
                      <a:rPr lang="en-US" sz="32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200" dirty="0"/>
                  <a:t> hyperplane to separate the images</a:t>
                </a:r>
              </a:p>
              <a:p>
                <a:pPr>
                  <a:defRPr/>
                </a:pPr>
                <a:r>
                  <a:rPr lang="en-US" sz="3200" dirty="0"/>
                  <a:t>How do we pick those weights?</a:t>
                </a:r>
              </a:p>
            </p:txBody>
          </p:sp>
        </mc:Choice>
        <mc:Fallback xmlns="">
          <p:sp>
            <p:nvSpPr>
              <p:cNvPr id="5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7868" y="3972193"/>
                <a:ext cx="11374132" cy="2885807"/>
              </a:xfrm>
              <a:blipFill rotWithShape="0">
                <a:blip r:embed="rId2"/>
                <a:stretch>
                  <a:fillRect l="-1233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1" name="pasted-image-small.png" descr="pasted-image-small.png"/>
          <p:cNvPicPr>
            <a:picLocks noChangeAspect="1"/>
          </p:cNvPicPr>
          <p:nvPr/>
        </p:nvPicPr>
        <p:blipFill rotWithShape="1">
          <a:blip r:embed="rId3"/>
          <a:srcRect l="1155" t="64495" b="27182"/>
          <a:stretch/>
        </p:blipFill>
        <p:spPr>
          <a:xfrm>
            <a:off x="6316826" y="1827740"/>
            <a:ext cx="3870924" cy="1645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-small.png" descr="pasted-image-small.png"/>
          <p:cNvPicPr>
            <a:picLocks noChangeAspect="1"/>
          </p:cNvPicPr>
          <p:nvPr/>
        </p:nvPicPr>
        <p:blipFill rotWithShape="1">
          <a:blip r:embed="rId4"/>
          <a:srcRect t="27924" b="63754"/>
          <a:stretch/>
        </p:blipFill>
        <p:spPr>
          <a:xfrm>
            <a:off x="1693384" y="1827740"/>
            <a:ext cx="3805965" cy="164592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2487202" y="1325563"/>
            <a:ext cx="2539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0  (FLOP SONG)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7246251" y="1362431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1  (HIT SONG)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828084" y="2418045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1024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0158" y="349209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 = 600</a:t>
            </a:r>
          </a:p>
        </p:txBody>
      </p:sp>
    </p:spTree>
    <p:extLst>
      <p:ext uri="{BB962C8B-B14F-4D97-AF65-F5344CB8AC3E}">
        <p14:creationId xmlns:p14="http://schemas.microsoft.com/office/powerpoint/2010/main" val="609297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1032671" cy="1325563"/>
          </a:xfrm>
        </p:spPr>
        <p:txBody>
          <a:bodyPr/>
          <a:lstStyle/>
          <a:p>
            <a:r>
              <a:rPr lang="en-US" dirty="0"/>
              <a:t>Pick model </a:t>
            </a:r>
            <a:r>
              <a:rPr lang="en-US" b="1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43728"/>
            <a:ext cx="10722429" cy="4803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Right now, it is a single perceptron unit with some small set of weights </a:t>
            </a:r>
            <a:r>
              <a:rPr lang="en-US" sz="3200" b="1" dirty="0"/>
              <a:t>w</a:t>
            </a:r>
          </a:p>
          <a:p>
            <a:pPr marL="0" indent="0">
              <a:buNone/>
            </a:pPr>
            <a:r>
              <a:rPr lang="en-US" sz="3200" dirty="0"/>
              <a:t>Later, we will combine units (thousands of them) and have many weights (millions)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Choosing the types of unit</a:t>
            </a:r>
          </a:p>
          <a:p>
            <a:pPr marL="0" indent="0">
              <a:buNone/>
            </a:pPr>
            <a:r>
              <a:rPr lang="en-US" sz="3200" dirty="0"/>
              <a:t>and how they are connected</a:t>
            </a:r>
          </a:p>
          <a:p>
            <a:pPr marL="0" indent="0">
              <a:buNone/>
            </a:pPr>
            <a:r>
              <a:rPr lang="en-US" sz="3200" dirty="0"/>
              <a:t>is a challenge.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endParaRPr lang="en-US" sz="3200" b="1" dirty="0"/>
          </a:p>
          <a:p>
            <a:endParaRPr lang="en-US" dirty="0"/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5972364" y="3495229"/>
            <a:ext cx="5149209" cy="3362771"/>
            <a:chOff x="576" y="735"/>
            <a:chExt cx="2620" cy="136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1324" y="1175"/>
              <a:ext cx="1440" cy="8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p:cxnSp>
          <p:nvCxnSpPr>
            <p:cNvPr id="6" name="AutoShape 12"/>
            <p:cNvCxnSpPr>
              <a:cxnSpLocks noChangeShapeType="1"/>
            </p:cNvCxnSpPr>
            <p:nvPr/>
          </p:nvCxnSpPr>
          <p:spPr bwMode="auto">
            <a:xfrm flipV="1">
              <a:off x="912" y="1583"/>
              <a:ext cx="412" cy="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" name="AutoShape 13"/>
            <p:cNvCxnSpPr>
              <a:cxnSpLocks noChangeShapeType="1"/>
            </p:cNvCxnSpPr>
            <p:nvPr/>
          </p:nvCxnSpPr>
          <p:spPr bwMode="auto">
            <a:xfrm>
              <a:off x="912" y="1271"/>
              <a:ext cx="412" cy="3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AutoShape 14"/>
            <p:cNvCxnSpPr>
              <a:cxnSpLocks noChangeShapeType="1"/>
            </p:cNvCxnSpPr>
            <p:nvPr/>
          </p:nvCxnSpPr>
          <p:spPr bwMode="auto">
            <a:xfrm>
              <a:off x="1527" y="1022"/>
              <a:ext cx="8" cy="27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AutoShape 15"/>
            <p:cNvCxnSpPr>
              <a:cxnSpLocks noChangeShapeType="1"/>
            </p:cNvCxnSpPr>
            <p:nvPr/>
          </p:nvCxnSpPr>
          <p:spPr bwMode="auto">
            <a:xfrm>
              <a:off x="2764" y="1583"/>
              <a:ext cx="432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347" y="743"/>
              <a:ext cx="336" cy="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570" y="943"/>
                  <a:ext cx="411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charset="0"/>
                                <a:ea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charset="0"/>
                                <a:ea typeface="ＭＳ Ｐゴシック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3200" b="1" i="1" dirty="0">
                    <a:latin typeface="Times New Roman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1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70" y="943"/>
                  <a:ext cx="411" cy="23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1393" y="735"/>
              <a:ext cx="256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i="1" dirty="0">
                  <a:latin typeface="Times New Roman" charset="0"/>
                  <a:ea typeface="ＭＳ Ｐゴシック" charset="0"/>
                </a:rPr>
                <a:t>1</a:t>
              </a:r>
              <a:endParaRPr lang="en-US" sz="2800" i="1" dirty="0"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576" y="1079"/>
              <a:ext cx="383" cy="446"/>
              <a:chOff x="816" y="1392"/>
              <a:chExt cx="383" cy="446"/>
            </a:xfrm>
          </p:grpSpPr>
          <p:sp>
            <p:nvSpPr>
              <p:cNvPr id="19" name="Oval 6"/>
              <p:cNvSpPr>
                <a:spLocks noChangeArrowheads="1"/>
              </p:cNvSpPr>
              <p:nvPr/>
            </p:nvSpPr>
            <p:spPr bwMode="auto">
              <a:xfrm>
                <a:off x="816" y="144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864" y="139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1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576" y="1655"/>
              <a:ext cx="383" cy="446"/>
              <a:chOff x="816" y="2112"/>
              <a:chExt cx="383" cy="446"/>
            </a:xfrm>
          </p:grpSpPr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816" y="216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18" name="Text Box 23"/>
              <p:cNvSpPr txBox="1">
                <a:spLocks noChangeArrowheads="1"/>
              </p:cNvSpPr>
              <p:nvPr/>
            </p:nvSpPr>
            <p:spPr bwMode="auto">
              <a:xfrm>
                <a:off x="864" y="211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2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aphicFrame>
        <p:nvGraphicFramePr>
          <p:cNvPr id="22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581867"/>
              </p:ext>
            </p:extLst>
          </p:nvPr>
        </p:nvGraphicFramePr>
        <p:xfrm>
          <a:off x="7598345" y="4961398"/>
          <a:ext cx="2638822" cy="1278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10" name="Equation" r:id="rId4" imgW="1549400" imgH="749300" progId="Equation.DSMT4">
                  <p:embed/>
                </p:oleObj>
              </mc:Choice>
              <mc:Fallback>
                <p:oleObj name="Equation" r:id="rId4" imgW="1549400" imgH="749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8345" y="4961398"/>
                        <a:ext cx="2638822" cy="1278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6773598" y="4438085"/>
                <a:ext cx="807657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charset="0"/>
                              <a:ea typeface="ＭＳ Ｐゴシック" charset="0"/>
                            </a:rPr>
                            <m:t>𝒘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charset="0"/>
                              <a:ea typeface="ＭＳ Ｐゴシック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Times New Roman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25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3598" y="4438085"/>
                <a:ext cx="80765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6"/>
              <p:cNvSpPr txBox="1">
                <a:spLocks noChangeArrowheads="1"/>
              </p:cNvSpPr>
              <p:nvPr/>
            </p:nvSpPr>
            <p:spPr bwMode="auto">
              <a:xfrm>
                <a:off x="6819429" y="5843754"/>
                <a:ext cx="807657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charset="0"/>
                              <a:ea typeface="ＭＳ Ｐゴシック" charset="0"/>
                            </a:rPr>
                            <m:t>𝒘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charset="0"/>
                              <a:ea typeface="ＭＳ Ｐゴシック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Times New Roman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26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29" y="5843754"/>
                <a:ext cx="807657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88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Machine Learning in one slide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48038"/>
                <a:ext cx="10951030" cy="4803775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Pick data </a:t>
                </a:r>
                <a:r>
                  <a:rPr lang="en-US" sz="3200" b="1" dirty="0"/>
                  <a:t>D, </a:t>
                </a:r>
                <a:r>
                  <a:rPr lang="en-US" sz="3200" dirty="0"/>
                  <a:t>model </a:t>
                </a:r>
                <a:r>
                  <a:rPr lang="en-US" sz="3200" b="1" dirty="0"/>
                  <a:t>M</a:t>
                </a:r>
                <a:r>
                  <a:rPr lang="en-US" sz="3200" dirty="0"/>
                  <a:t>(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sz="3200" dirty="0"/>
                  <a:t>) and objective function </a:t>
                </a:r>
                <a:r>
                  <a:rPr lang="en-US" sz="3200" b="1" dirty="0"/>
                  <a:t>J</a:t>
                </a:r>
                <a:r>
                  <a:rPr lang="en-US" sz="3200" dirty="0"/>
                  <a:t>(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charset="0"/>
                      </a:rPr>
                      <m:t>𝐃</m:t>
                    </m:r>
                    <m:r>
                      <a:rPr lang="en-US" sz="3200" b="0" i="0" smtClean="0">
                        <a:latin typeface="Cambria Math" charset="0"/>
                      </a:rPr>
                      <m:t>,</m:t>
                    </m:r>
                    <m:r>
                      <a:rPr lang="en-US" sz="3200" b="1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sz="3200" dirty="0"/>
                  <a:t>)</a:t>
                </a:r>
                <a:endParaRPr lang="en-US" sz="32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2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Initialize model parameters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sz="3200" dirty="0"/>
                  <a:t> somehow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Measure model performance with the objective function </a:t>
                </a:r>
                <a:r>
                  <a:rPr lang="en-US" sz="3200" b="1" dirty="0"/>
                  <a:t>J</a:t>
                </a:r>
                <a:r>
                  <a:rPr lang="en-US" sz="3200" dirty="0"/>
                  <a:t>(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 charset="0"/>
                      </a:rPr>
                      <m:t>𝐃</m:t>
                    </m:r>
                    <m:r>
                      <a:rPr lang="en-US" sz="3200">
                        <a:latin typeface="Cambria Math" charset="0"/>
                      </a:rPr>
                      <m:t>,</m:t>
                    </m:r>
                    <m:r>
                      <a:rPr lang="en-US" sz="3200" b="1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sz="3200" dirty="0"/>
                  <a:t>)</a:t>
                </a:r>
                <a:endParaRPr lang="en-US" sz="32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Modify parameters 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 charset="0"/>
                      </a:rPr>
                      <m:t>𝐰</m:t>
                    </m:r>
                    <m:r>
                      <a:rPr lang="en-US" sz="3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dirty="0"/>
                  <a:t>somehow, hoping to improve </a:t>
                </a:r>
                <a:r>
                  <a:rPr lang="en-US" sz="3200" b="1" dirty="0"/>
                  <a:t>J</a:t>
                </a:r>
                <a:r>
                  <a:rPr lang="en-US" sz="3200" dirty="0"/>
                  <a:t>(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 charset="0"/>
                      </a:rPr>
                      <m:t>𝐃</m:t>
                    </m:r>
                    <m:r>
                      <a:rPr lang="en-US" sz="3200">
                        <a:latin typeface="Cambria Math" charset="0"/>
                      </a:rPr>
                      <m:t>,</m:t>
                    </m:r>
                    <m:r>
                      <a:rPr lang="en-US" sz="3200" b="1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sz="3200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Repeat 3 and 4 until you stop improving or run out of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48038"/>
                <a:ext cx="10951030" cy="4803775"/>
              </a:xfrm>
              <a:blipFill rotWithShape="0">
                <a:blip r:embed="rId2"/>
                <a:stretch>
                  <a:fillRect l="-1280" t="-3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2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0"/>
                <a:ext cx="11032671" cy="1325563"/>
              </a:xfrm>
            </p:spPr>
            <p:txBody>
              <a:bodyPr/>
              <a:lstStyle/>
              <a:p>
                <a:r>
                  <a:rPr lang="en-US" dirty="0"/>
                  <a:t>A good objective (loss)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latin typeface="Cambria Math" charset="0"/>
                          </a:rPr>
                          <m:t>𝐃</m:t>
                        </m:r>
                        <m:r>
                          <a:rPr lang="en-US" i="0">
                            <a:latin typeface="Cambria Math" charset="0"/>
                          </a:rPr>
                          <m:t>,</m:t>
                        </m:r>
                        <m:r>
                          <a:rPr lang="en-US" b="1" i="0">
                            <a:latin typeface="Cambria Math" charset="0"/>
                          </a:rPr>
                          <m:t>𝐰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0"/>
                <a:ext cx="11032671" cy="1325563"/>
              </a:xfrm>
              <a:blipFill rotWithShape="0">
                <a:blip r:embed="rId2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24030" y="936626"/>
                <a:ext cx="10722429" cy="57744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b="0" dirty="0"/>
                  <a:t>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𝐽</m:t>
                    </m:r>
                    <m:r>
                      <a:rPr lang="en-US" sz="3600" b="0" i="1" smtClean="0">
                        <a:latin typeface="Cambria Math" charset="0"/>
                      </a:rPr>
                      <m:t>(</m:t>
                    </m:r>
                    <m:r>
                      <a:rPr lang="en-US" sz="3600" b="1" i="0" smtClean="0">
                        <a:latin typeface="Cambria Math" charset="0"/>
                      </a:rPr>
                      <m:t>𝐃</m:t>
                    </m:r>
                    <m:r>
                      <a:rPr lang="en-US" sz="3600" b="0" i="0" smtClean="0">
                        <a:latin typeface="Cambria Math" charset="0"/>
                      </a:rPr>
                      <m:t>,</m:t>
                    </m:r>
                    <m:r>
                      <a:rPr lang="en-US" sz="3600" b="1" i="0" smtClean="0">
                        <a:latin typeface="Cambria Math" charset="0"/>
                      </a:rPr>
                      <m:t>𝐰</m:t>
                    </m:r>
                    <m:r>
                      <a:rPr lang="en-US" sz="3600" b="0" i="1" smtClean="0">
                        <a:latin typeface="Cambria Math" charset="0"/>
                      </a:rPr>
                      <m:t>)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</m:t>
                    </m:r>
                  </m:oMath>
                </a14:m>
                <a:r>
                  <a:rPr lang="en-US" sz="3600" dirty="0"/>
                  <a:t> 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	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0">
                            <a:latin typeface="Cambria Math" charset="0"/>
                          </a:rPr>
                          <m:t>𝐃</m:t>
                        </m:r>
                        <m:r>
                          <a:rPr lang="en-US" sz="3600" i="0">
                            <a:latin typeface="Cambria Math" charset="0"/>
                          </a:rPr>
                          <m:t>,</m:t>
                        </m:r>
                        <m:r>
                          <a:rPr lang="en-US" sz="3600" b="1" i="0">
                            <a:latin typeface="Cambria Math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sz="3600" dirty="0"/>
                  <a:t> decreases as performance improves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	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𝐽</m:t>
                    </m:r>
                    <m:r>
                      <a:rPr lang="en-US" sz="3600" i="1">
                        <a:latin typeface="Cambria Math" charset="0"/>
                      </a:rPr>
                      <m:t>(</m:t>
                    </m:r>
                    <m:r>
                      <a:rPr lang="en-US" sz="3600" b="1" i="0">
                        <a:latin typeface="Cambria Math" charset="0"/>
                      </a:rPr>
                      <m:t>𝐃</m:t>
                    </m:r>
                    <m:r>
                      <a:rPr lang="en-US" sz="3600" i="0">
                        <a:latin typeface="Cambria Math" charset="0"/>
                      </a:rPr>
                      <m:t>,</m:t>
                    </m:r>
                    <m:r>
                      <a:rPr lang="en-US" sz="3600" b="1" i="0">
                        <a:latin typeface="Cambria Math" charset="0"/>
                      </a:rPr>
                      <m:t>𝐰</m:t>
                    </m:r>
                    <m:r>
                      <a:rPr lang="en-US" sz="36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dirty="0"/>
                  <a:t> is differentiable, with respect to </a:t>
                </a:r>
                <a:r>
                  <a:rPr lang="en-US" sz="3600" b="1" dirty="0"/>
                  <a:t>w</a:t>
                </a:r>
                <a:endParaRPr lang="en-US" sz="3600" dirty="0"/>
              </a:p>
              <a:p>
                <a:pPr marL="0" indent="0">
                  <a:buNone/>
                </a:pPr>
                <a:endParaRPr lang="en-US" sz="3600" b="1" dirty="0"/>
              </a:p>
              <a:p>
                <a:pPr marL="0" indent="0">
                  <a:buNone/>
                </a:pPr>
                <a:r>
                  <a:rPr lang="en-US" sz="3600" b="1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>
                        <a:ea typeface="Cambria Math" charset="0"/>
                        <a:cs typeface="Cambria Math" charset="0"/>
                      </a:rPr>
                      <m:t>The</m:t>
                    </m:r>
                    <m:r>
                      <m:rPr>
                        <m:nor/>
                      </m:rPr>
                      <a:rPr lang="en-US" sz="3600"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>
                        <a:ea typeface="Cambria Math" charset="0"/>
                        <a:cs typeface="Cambria Math" charset="0"/>
                      </a:rPr>
                      <m:t>gradient</m:t>
                    </m:r>
                    <m:r>
                      <m:rPr>
                        <m:nor/>
                      </m:rPr>
                      <a:rPr lang="en-US" sz="3600" b="0" i="0" smtClean="0"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0" i="0" smtClean="0">
                        <a:ea typeface="Cambria Math" charset="0"/>
                        <a:cs typeface="Cambria Math" charset="0"/>
                      </a:rPr>
                      <m:t>of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i="1">
                        <a:latin typeface="Cambria Math" charset="0"/>
                      </a:rPr>
                      <m:t>𝐽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</a:rPr>
                      <m:t>is</m:t>
                    </m:r>
                    <m:r>
                      <m:rPr>
                        <m:nor/>
                      </m:rPr>
                      <a:rPr lang="en-US" sz="3600" b="0" i="0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>
                        <a:ea typeface="Cambria Math" charset="0"/>
                        <a:cs typeface="Cambria Math" charset="0"/>
                      </a:rPr>
                      <m:t>bounded</m:t>
                    </m:r>
                    <m:r>
                      <a:rPr lang="mr-I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b="1" i="1" smtClean="0">
                        <a:latin typeface="Cambria Math" charset="0"/>
                      </a:rPr>
                      <m:t>𝟎</m:t>
                    </m:r>
                    <m:r>
                      <a:rPr lang="en-US" sz="3600" b="1" i="1" smtClean="0">
                        <a:latin typeface="Cambria Math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>
                            <a:latin typeface="Cambria Math" charset="0"/>
                          </a:rPr>
                          <m:t>𝛻</m:t>
                        </m:r>
                        <m:r>
                          <a:rPr lang="en-US" sz="3600" b="1" i="1">
                            <a:latin typeface="Cambria Math" charset="0"/>
                          </a:rPr>
                          <m:t> </m:t>
                        </m:r>
                        <m:r>
                          <a:rPr lang="en-US" sz="3600" i="1">
                            <a:latin typeface="Cambria Math" charset="0"/>
                          </a:rPr>
                          <m:t>𝐽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≪∞</m:t>
                    </m:r>
                  </m:oMath>
                </a14:m>
                <a:endParaRPr lang="en-US" sz="3600" b="0" dirty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sz="3600" b="1" dirty="0"/>
              </a:p>
              <a:p>
                <a:pPr marL="0" indent="0">
                  <a:buNone/>
                </a:pPr>
                <a:endParaRPr lang="en-US" sz="32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4030" y="936626"/>
                <a:ext cx="10722429" cy="577441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>
            <a:off x="2430238" y="1487975"/>
            <a:ext cx="440871" cy="177981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Left Brace 4"/>
          <p:cNvSpPr/>
          <p:nvPr/>
        </p:nvSpPr>
        <p:spPr>
          <a:xfrm>
            <a:off x="2411187" y="3906034"/>
            <a:ext cx="440871" cy="94694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Left Brace 5"/>
          <p:cNvSpPr/>
          <p:nvPr/>
        </p:nvSpPr>
        <p:spPr>
          <a:xfrm>
            <a:off x="2411187" y="5050121"/>
            <a:ext cx="440871" cy="94694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4452" y="2152511"/>
            <a:ext cx="131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Required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922" y="3750003"/>
            <a:ext cx="17213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Required</a:t>
            </a:r>
          </a:p>
          <a:p>
            <a:r>
              <a:rPr lang="en-US" sz="2400" dirty="0"/>
              <a:t>for gradient </a:t>
            </a:r>
          </a:p>
          <a:p>
            <a:r>
              <a:rPr lang="en-US" sz="2400" dirty="0"/>
              <a:t>descent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44452" y="5166069"/>
            <a:ext cx="1057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Really </a:t>
            </a:r>
          </a:p>
          <a:p>
            <a:r>
              <a:rPr lang="en-US" sz="2400" dirty="0"/>
              <a:t>helpful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8146" y="1584404"/>
            <a:ext cx="764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35144" y="1584937"/>
            <a:ext cx="1152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weights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8330591" y="936627"/>
            <a:ext cx="552152" cy="647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0"/>
          </p:cNvCxnSpPr>
          <p:nvPr/>
        </p:nvCxnSpPr>
        <p:spPr>
          <a:xfrm flipH="1" flipV="1">
            <a:off x="9568543" y="936626"/>
            <a:ext cx="142849" cy="648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/>
            <a:r>
              <a:rPr lang="en-US" altLang="en-US" dirty="0"/>
              <a:t>Deep Nets (AKA Neural Nets)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168246"/>
            <a:ext cx="10515600" cy="4851400"/>
          </a:xfrm>
          <a:extLst>
            <a:ext uri="{91240B29-F687-4f45-9708-019B960494DF}">
              <a14:hiddenLine xmlns:mc="http://schemas.openxmlformats.org/markup-compatibility/2006"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>
              <a:defRPr/>
            </a:pPr>
            <a:r>
              <a:rPr lang="en-US" dirty="0"/>
              <a:t>Machine learners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made of simple functions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Organized in layers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Very popular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70" y="1836644"/>
            <a:ext cx="7112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988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9" name="Object 16"/>
          <p:cNvGraphicFramePr>
            <a:graphicFrameLocks noChangeAspect="1"/>
          </p:cNvGraphicFramePr>
          <p:nvPr/>
        </p:nvGraphicFramePr>
        <p:xfrm>
          <a:off x="6941387" y="2785762"/>
          <a:ext cx="3871562" cy="1232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87" name="Equation" r:id="rId4" imgW="1714500" imgH="546100" progId="Equation.DSMT4">
                  <p:embed/>
                </p:oleObj>
              </mc:Choice>
              <mc:Fallback>
                <p:oleObj name="Equation" r:id="rId4" imgW="1714500" imgH="546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1387" y="2785762"/>
                        <a:ext cx="3871562" cy="1232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6941387" y="4460336"/>
          <a:ext cx="3505200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88" name="Equation" r:id="rId6" imgW="1333500" imgH="444500" progId="Equation.DSMT4">
                  <p:embed/>
                </p:oleObj>
              </mc:Choice>
              <mc:Fallback>
                <p:oleObj name="Equation" r:id="rId6" imgW="13335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1387" y="4460336"/>
                        <a:ext cx="3505200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11"/>
          <p:cNvGraphicFramePr>
            <a:graphicFrameLocks noChangeAspect="1"/>
          </p:cNvGraphicFramePr>
          <p:nvPr/>
        </p:nvGraphicFramePr>
        <p:xfrm>
          <a:off x="6959494" y="1848536"/>
          <a:ext cx="4095387" cy="491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89" name="Equation" r:id="rId8" imgW="1676400" imgH="203200" progId="Equation.DSMT4">
                  <p:embed/>
                </p:oleObj>
              </mc:Choice>
              <mc:Fallback>
                <p:oleObj name="Equation" r:id="rId8" imgW="1676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494" y="1848536"/>
                        <a:ext cx="4095387" cy="491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12"/>
          <p:cNvGraphicFramePr>
            <a:graphicFrameLocks noChangeAspect="1"/>
          </p:cNvGraphicFramePr>
          <p:nvPr/>
        </p:nvGraphicFramePr>
        <p:xfrm>
          <a:off x="5355580" y="3361902"/>
          <a:ext cx="1253375" cy="442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90" name="Equation" r:id="rId10" imgW="533400" imgH="190500" progId="Equation.DSMT4">
                  <p:embed/>
                </p:oleObj>
              </mc:Choice>
              <mc:Fallback>
                <p:oleObj name="Equation" r:id="rId10" imgW="533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5580" y="3361902"/>
                        <a:ext cx="1253375" cy="442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3"/>
          <p:cNvGraphicFramePr>
            <a:graphicFrameLocks noChangeAspect="1"/>
          </p:cNvGraphicFramePr>
          <p:nvPr/>
        </p:nvGraphicFramePr>
        <p:xfrm>
          <a:off x="1912387" y="3163416"/>
          <a:ext cx="1167254" cy="410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91" name="Equation" r:id="rId12" imgW="533400" imgH="190500" progId="Equation.DSMT4">
                  <p:embed/>
                </p:oleObj>
              </mc:Choice>
              <mc:Fallback>
                <p:oleObj name="Equation" r:id="rId12" imgW="533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387" y="3163416"/>
                        <a:ext cx="1167254" cy="410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 bwMode="auto">
          <a:xfrm>
            <a:off x="4777614" y="3016900"/>
            <a:ext cx="369310" cy="364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5637" y="2303137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22006" y="3252910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27068" y="2203181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18422" y="4332074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35903" y="4865007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49557" y="3036406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/>
          <p:cNvSpPr/>
          <p:nvPr/>
        </p:nvSpPr>
        <p:spPr>
          <a:xfrm>
            <a:off x="1818680" y="4149166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2450662" y="477207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1665061" y="355016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/>
          <p:cNvSpPr/>
          <p:nvPr/>
        </p:nvSpPr>
        <p:spPr>
          <a:xfrm>
            <a:off x="2910347" y="2477721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/>
          <p:cNvSpPr/>
          <p:nvPr/>
        </p:nvSpPr>
        <p:spPr>
          <a:xfrm>
            <a:off x="1142546" y="3159973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>
            <a:off x="2127113" y="2081939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2552779" y="3907342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7829" y="1191986"/>
            <a:ext cx="6074228" cy="4947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4488961" y="1249121"/>
            <a:ext cx="204253" cy="49489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522620" y="1223614"/>
            <a:ext cx="2549142" cy="49489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55171" y="1398815"/>
            <a:ext cx="6139543" cy="42342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49" name="Freeform 52248"/>
          <p:cNvSpPr/>
          <p:nvPr/>
        </p:nvSpPr>
        <p:spPr>
          <a:xfrm>
            <a:off x="594929" y="1175253"/>
            <a:ext cx="6084916" cy="4971011"/>
          </a:xfrm>
          <a:custGeom>
            <a:avLst/>
            <a:gdLst>
              <a:gd name="connsiteX0" fmla="*/ 8312 w 6084916"/>
              <a:gd name="connsiteY0" fmla="*/ 8313 h 4971011"/>
              <a:gd name="connsiteX1" fmla="*/ 0 w 6084916"/>
              <a:gd name="connsiteY1" fmla="*/ 1604357 h 4971011"/>
              <a:gd name="connsiteX2" fmla="*/ 4039985 w 6084916"/>
              <a:gd name="connsiteY2" fmla="*/ 3740728 h 4971011"/>
              <a:gd name="connsiteX3" fmla="*/ 4114800 w 6084916"/>
              <a:gd name="connsiteY3" fmla="*/ 4962698 h 4971011"/>
              <a:gd name="connsiteX4" fmla="*/ 5128952 w 6084916"/>
              <a:gd name="connsiteY4" fmla="*/ 4946073 h 4971011"/>
              <a:gd name="connsiteX5" fmla="*/ 4971011 w 6084916"/>
              <a:gd name="connsiteY5" fmla="*/ 4347557 h 4971011"/>
              <a:gd name="connsiteX6" fmla="*/ 5345083 w 6084916"/>
              <a:gd name="connsiteY6" fmla="*/ 4971011 h 4971011"/>
              <a:gd name="connsiteX7" fmla="*/ 6084916 w 6084916"/>
              <a:gd name="connsiteY7" fmla="*/ 4954386 h 4971011"/>
              <a:gd name="connsiteX8" fmla="*/ 6076603 w 6084916"/>
              <a:gd name="connsiteY8" fmla="*/ 4222866 h 4971011"/>
              <a:gd name="connsiteX9" fmla="*/ 4696691 w 6084916"/>
              <a:gd name="connsiteY9" fmla="*/ 3275215 h 4971011"/>
              <a:gd name="connsiteX10" fmla="*/ 3865418 w 6084916"/>
              <a:gd name="connsiteY10" fmla="*/ 8313 h 4971011"/>
              <a:gd name="connsiteX11" fmla="*/ 2734887 w 6084916"/>
              <a:gd name="connsiteY11" fmla="*/ 0 h 4971011"/>
              <a:gd name="connsiteX12" fmla="*/ 4006734 w 6084916"/>
              <a:gd name="connsiteY12" fmla="*/ 2485506 h 4971011"/>
              <a:gd name="connsiteX13" fmla="*/ 4015047 w 6084916"/>
              <a:gd name="connsiteY13" fmla="*/ 2826328 h 4971011"/>
              <a:gd name="connsiteX14" fmla="*/ 8312 w 6084916"/>
              <a:gd name="connsiteY14" fmla="*/ 8313 h 497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4916" h="4971011">
                <a:moveTo>
                  <a:pt x="8312" y="8313"/>
                </a:moveTo>
                <a:cubicBezTo>
                  <a:pt x="5541" y="540328"/>
                  <a:pt x="2771" y="1072342"/>
                  <a:pt x="0" y="1604357"/>
                </a:cubicBezTo>
                <a:lnTo>
                  <a:pt x="4039985" y="3740728"/>
                </a:lnTo>
                <a:lnTo>
                  <a:pt x="4114800" y="4962698"/>
                </a:lnTo>
                <a:lnTo>
                  <a:pt x="5128952" y="4946073"/>
                </a:lnTo>
                <a:lnTo>
                  <a:pt x="4971011" y="4347557"/>
                </a:lnTo>
                <a:lnTo>
                  <a:pt x="5345083" y="4971011"/>
                </a:lnTo>
                <a:lnTo>
                  <a:pt x="6084916" y="4954386"/>
                </a:lnTo>
                <a:lnTo>
                  <a:pt x="6076603" y="4222866"/>
                </a:lnTo>
                <a:lnTo>
                  <a:pt x="4696691" y="3275215"/>
                </a:lnTo>
                <a:lnTo>
                  <a:pt x="3865418" y="8313"/>
                </a:lnTo>
                <a:lnTo>
                  <a:pt x="2734887" y="0"/>
                </a:lnTo>
                <a:lnTo>
                  <a:pt x="4006734" y="2485506"/>
                </a:lnTo>
                <a:lnTo>
                  <a:pt x="4015047" y="2826328"/>
                </a:lnTo>
                <a:lnTo>
                  <a:pt x="8312" y="8313"/>
                </a:lnTo>
                <a:close/>
              </a:path>
            </a:pathLst>
          </a:cu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50" name="TextBox 52249"/>
          <p:cNvSpPr txBox="1"/>
          <p:nvPr/>
        </p:nvSpPr>
        <p:spPr>
          <a:xfrm>
            <a:off x="6864502" y="5784938"/>
            <a:ext cx="52024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SSE is same everywhere in the blue</a:t>
            </a:r>
          </a:p>
          <a:p>
            <a:r>
              <a:rPr lang="en-US" sz="3200" dirty="0"/>
              <a:t>Gradient 0  in the blue region!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724468" y="30091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charset="-128"/>
              </a:rPr>
              <a:t>Example objective </a:t>
            </a:r>
            <a:r>
              <a:rPr lang="en-US" altLang="en-US" b="1" i="1" dirty="0">
                <a:ea typeface="ＭＳ Ｐゴシック" charset="-128"/>
              </a:rPr>
              <a:t>J </a:t>
            </a:r>
            <a:r>
              <a:rPr lang="en-US" altLang="en-US" dirty="0">
                <a:ea typeface="ＭＳ Ｐゴシック" charset="-128"/>
              </a:rPr>
              <a:t>: sum of squared errors (SSE)</a:t>
            </a:r>
            <a:br>
              <a:rPr lang="en-US" altLang="en-US" dirty="0">
                <a:ea typeface="ＭＳ Ｐゴシック" charset="-128"/>
              </a:rPr>
            </a:b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4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9" grpId="0" animBg="1"/>
      <p:bldP spid="522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130025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Combining </a:t>
            </a:r>
            <a:r>
              <a:rPr lang="en-US" dirty="0" err="1"/>
              <a:t>perceptrons</a:t>
            </a:r>
            <a:r>
              <a:rPr lang="en-US" dirty="0"/>
              <a:t> can make any Boolean function</a:t>
            </a:r>
          </a:p>
        </p:txBody>
      </p:sp>
      <p:sp>
        <p:nvSpPr>
          <p:cNvPr id="446469" name="Oval 5"/>
          <p:cNvSpPr>
            <a:spLocks noChangeArrowheads="1"/>
          </p:cNvSpPr>
          <p:nvPr/>
        </p:nvSpPr>
        <p:spPr bwMode="auto">
          <a:xfrm>
            <a:off x="4114800" y="2077129"/>
            <a:ext cx="22860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cxnSp>
        <p:nvCxnSpPr>
          <p:cNvPr id="446471" name="AutoShape 7"/>
          <p:cNvCxnSpPr>
            <a:cxnSpLocks noChangeShapeType="1"/>
            <a:stCxn id="446483" idx="6"/>
            <a:endCxn id="446469" idx="2"/>
          </p:cNvCxnSpPr>
          <p:nvPr/>
        </p:nvCxnSpPr>
        <p:spPr bwMode="auto">
          <a:xfrm flipV="1">
            <a:off x="2590800" y="2724830"/>
            <a:ext cx="1524000" cy="23637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472" name="AutoShape 8"/>
          <p:cNvCxnSpPr>
            <a:cxnSpLocks noChangeShapeType="1"/>
            <a:stCxn id="446479" idx="6"/>
            <a:endCxn id="446469" idx="2"/>
          </p:cNvCxnSpPr>
          <p:nvPr/>
        </p:nvCxnSpPr>
        <p:spPr bwMode="auto">
          <a:xfrm flipV="1">
            <a:off x="2590800" y="2724830"/>
            <a:ext cx="1524000" cy="15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473" name="AutoShape 9"/>
          <p:cNvCxnSpPr>
            <a:cxnSpLocks noChangeShapeType="1"/>
            <a:stCxn id="446477" idx="2"/>
            <a:endCxn id="446469" idx="1"/>
          </p:cNvCxnSpPr>
          <p:nvPr/>
        </p:nvCxnSpPr>
        <p:spPr bwMode="auto">
          <a:xfrm>
            <a:off x="4437063" y="1834241"/>
            <a:ext cx="12700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6475" name="Oval 11"/>
          <p:cNvSpPr>
            <a:spLocks noChangeArrowheads="1"/>
          </p:cNvSpPr>
          <p:nvPr/>
        </p:nvSpPr>
        <p:spPr bwMode="auto">
          <a:xfrm>
            <a:off x="4151313" y="1391329"/>
            <a:ext cx="533400" cy="457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6476" name="Text Box 12"/>
          <p:cNvSpPr txBox="1">
            <a:spLocks noChangeArrowheads="1"/>
          </p:cNvSpPr>
          <p:nvPr/>
        </p:nvSpPr>
        <p:spPr bwMode="auto">
          <a:xfrm>
            <a:off x="4419600" y="177233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latin typeface="Times New Roman" charset="0"/>
                <a:ea typeface="ＭＳ Ｐゴシック" charset="0"/>
              </a:rPr>
              <a:t>0</a:t>
            </a:r>
          </a:p>
        </p:txBody>
      </p:sp>
      <p:sp>
        <p:nvSpPr>
          <p:cNvPr id="446477" name="Text Box 13"/>
          <p:cNvSpPr txBox="1">
            <a:spLocks noChangeArrowheads="1"/>
          </p:cNvSpPr>
          <p:nvPr/>
        </p:nvSpPr>
        <p:spPr bwMode="auto">
          <a:xfrm>
            <a:off x="4227513" y="1315129"/>
            <a:ext cx="417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0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6480" name="Text Box 16"/>
          <p:cNvSpPr txBox="1">
            <a:spLocks noChangeArrowheads="1"/>
          </p:cNvSpPr>
          <p:nvPr/>
        </p:nvSpPr>
        <p:spPr bwMode="auto">
          <a:xfrm>
            <a:off x="3044825" y="2342241"/>
            <a:ext cx="513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0.6</a:t>
            </a:r>
          </a:p>
        </p:txBody>
      </p:sp>
      <p:grpSp>
        <p:nvGrpSpPr>
          <p:cNvPr id="23564" name="Group 67"/>
          <p:cNvGrpSpPr>
            <a:grpSpLocks/>
          </p:cNvGrpSpPr>
          <p:nvPr/>
        </p:nvGrpSpPr>
        <p:grpSpPr bwMode="auto">
          <a:xfrm>
            <a:off x="2057400" y="2421616"/>
            <a:ext cx="533400" cy="533400"/>
            <a:chOff x="336" y="1392"/>
            <a:chExt cx="336" cy="336"/>
          </a:xfrm>
        </p:grpSpPr>
        <p:sp>
          <p:nvSpPr>
            <p:cNvPr id="446479" name="Oval 15"/>
            <p:cNvSpPr>
              <a:spLocks noChangeArrowheads="1"/>
            </p:cNvSpPr>
            <p:nvPr/>
          </p:nvSpPr>
          <p:spPr bwMode="auto">
            <a:xfrm>
              <a:off x="336" y="1440"/>
              <a:ext cx="33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446481" name="Text Box 17"/>
            <p:cNvSpPr txBox="1">
              <a:spLocks noChangeArrowheads="1"/>
            </p:cNvSpPr>
            <p:nvPr/>
          </p:nvSpPr>
          <p:spPr bwMode="auto">
            <a:xfrm>
              <a:off x="384" y="1392"/>
              <a:ext cx="2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i="1">
                  <a:latin typeface="Times New Roman" charset="0"/>
                  <a:ea typeface="ＭＳ Ｐゴシック" charset="0"/>
                </a:rPr>
                <a:t>x</a:t>
              </a:r>
              <a:r>
                <a:rPr lang="en-US" i="1" baseline="-25000">
                  <a:latin typeface="Times New Roman" charset="0"/>
                  <a:ea typeface="ＭＳ Ｐゴシック" charset="0"/>
                </a:rPr>
                <a:t>1</a:t>
              </a:r>
              <a:endParaRPr lang="en-US" i="1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446484" name="Text Box 20"/>
          <p:cNvSpPr txBox="1">
            <a:spLocks noChangeArrowheads="1"/>
          </p:cNvSpPr>
          <p:nvPr/>
        </p:nvSpPr>
        <p:spPr bwMode="auto">
          <a:xfrm>
            <a:off x="3048000" y="5088616"/>
            <a:ext cx="513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0.6</a:t>
            </a:r>
          </a:p>
        </p:txBody>
      </p:sp>
      <p:grpSp>
        <p:nvGrpSpPr>
          <p:cNvPr id="23566" name="Group 64"/>
          <p:cNvGrpSpPr>
            <a:grpSpLocks/>
          </p:cNvGrpSpPr>
          <p:nvPr/>
        </p:nvGrpSpPr>
        <p:grpSpPr bwMode="auto">
          <a:xfrm>
            <a:off x="2057400" y="4783816"/>
            <a:ext cx="533400" cy="533400"/>
            <a:chOff x="432" y="2976"/>
            <a:chExt cx="336" cy="336"/>
          </a:xfrm>
        </p:grpSpPr>
        <p:sp>
          <p:nvSpPr>
            <p:cNvPr id="446483" name="Oval 19"/>
            <p:cNvSpPr>
              <a:spLocks noChangeArrowheads="1"/>
            </p:cNvSpPr>
            <p:nvPr/>
          </p:nvSpPr>
          <p:spPr bwMode="auto">
            <a:xfrm>
              <a:off x="432" y="3024"/>
              <a:ext cx="33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446485" name="Text Box 21"/>
            <p:cNvSpPr txBox="1">
              <a:spLocks noChangeArrowheads="1"/>
            </p:cNvSpPr>
            <p:nvPr/>
          </p:nvSpPr>
          <p:spPr bwMode="auto">
            <a:xfrm>
              <a:off x="480" y="2976"/>
              <a:ext cx="2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1">
                  <a:latin typeface="Times New Roman" charset="0"/>
                  <a:ea typeface="ＭＳ Ｐゴシック" charset="0"/>
                </a:rPr>
                <a:t>x</a:t>
              </a:r>
              <a:r>
                <a:rPr lang="en-US" i="1" baseline="-25000">
                  <a:latin typeface="Times New Roman" charset="0"/>
                  <a:ea typeface="ＭＳ Ｐゴシック" charset="0"/>
                </a:rPr>
                <a:t>2</a:t>
              </a:r>
              <a:endParaRPr lang="en-US" i="1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446488" name="Oval 24"/>
          <p:cNvSpPr>
            <a:spLocks noChangeArrowheads="1"/>
          </p:cNvSpPr>
          <p:nvPr/>
        </p:nvSpPr>
        <p:spPr bwMode="auto">
          <a:xfrm>
            <a:off x="4114800" y="4402816"/>
            <a:ext cx="22860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cxnSp>
        <p:nvCxnSpPr>
          <p:cNvPr id="446490" name="AutoShape 26"/>
          <p:cNvCxnSpPr>
            <a:cxnSpLocks noChangeShapeType="1"/>
            <a:stCxn id="446481" idx="3"/>
            <a:endCxn id="446488" idx="2"/>
          </p:cNvCxnSpPr>
          <p:nvPr/>
        </p:nvCxnSpPr>
        <p:spPr bwMode="auto">
          <a:xfrm>
            <a:off x="2551114" y="2681966"/>
            <a:ext cx="1563687" cy="2368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491" name="AutoShape 27"/>
          <p:cNvCxnSpPr>
            <a:cxnSpLocks noChangeShapeType="1"/>
            <a:stCxn id="446485" idx="3"/>
            <a:endCxn id="446488" idx="2"/>
          </p:cNvCxnSpPr>
          <p:nvPr/>
        </p:nvCxnSpPr>
        <p:spPr bwMode="auto">
          <a:xfrm>
            <a:off x="2551114" y="5044166"/>
            <a:ext cx="1563687" cy="6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492" name="AutoShape 28"/>
          <p:cNvCxnSpPr>
            <a:cxnSpLocks noChangeShapeType="1"/>
            <a:stCxn id="446496" idx="2"/>
            <a:endCxn id="446488" idx="1"/>
          </p:cNvCxnSpPr>
          <p:nvPr/>
        </p:nvCxnSpPr>
        <p:spPr bwMode="auto">
          <a:xfrm>
            <a:off x="4437063" y="4159929"/>
            <a:ext cx="12700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6494" name="Oval 30"/>
          <p:cNvSpPr>
            <a:spLocks noChangeArrowheads="1"/>
          </p:cNvSpPr>
          <p:nvPr/>
        </p:nvSpPr>
        <p:spPr bwMode="auto">
          <a:xfrm>
            <a:off x="4151313" y="3717016"/>
            <a:ext cx="533400" cy="457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6495" name="Text Box 31"/>
          <p:cNvSpPr txBox="1">
            <a:spLocks noChangeArrowheads="1"/>
          </p:cNvSpPr>
          <p:nvPr/>
        </p:nvSpPr>
        <p:spPr bwMode="auto">
          <a:xfrm>
            <a:off x="4419600" y="4098017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latin typeface="Times New Roman" charset="0"/>
                <a:ea typeface="ＭＳ Ｐゴシック" charset="0"/>
              </a:rPr>
              <a:t>0</a:t>
            </a:r>
          </a:p>
        </p:txBody>
      </p:sp>
      <p:sp>
        <p:nvSpPr>
          <p:cNvPr id="446496" name="Text Box 32"/>
          <p:cNvSpPr txBox="1">
            <a:spLocks noChangeArrowheads="1"/>
          </p:cNvSpPr>
          <p:nvPr/>
        </p:nvSpPr>
        <p:spPr bwMode="auto">
          <a:xfrm>
            <a:off x="4227513" y="3640817"/>
            <a:ext cx="417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0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6507" name="Oval 43"/>
          <p:cNvSpPr>
            <a:spLocks noChangeArrowheads="1"/>
          </p:cNvSpPr>
          <p:nvPr/>
        </p:nvSpPr>
        <p:spPr bwMode="auto">
          <a:xfrm>
            <a:off x="7283450" y="3107416"/>
            <a:ext cx="2286000" cy="1295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cxnSp>
        <p:nvCxnSpPr>
          <p:cNvPr id="446509" name="AutoShape 45"/>
          <p:cNvCxnSpPr>
            <a:cxnSpLocks noChangeShapeType="1"/>
            <a:stCxn id="446488" idx="6"/>
            <a:endCxn id="446507" idx="2"/>
          </p:cNvCxnSpPr>
          <p:nvPr/>
        </p:nvCxnSpPr>
        <p:spPr bwMode="auto">
          <a:xfrm flipV="1">
            <a:off x="6400800" y="3755116"/>
            <a:ext cx="882650" cy="12954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510" name="AutoShape 46"/>
          <p:cNvCxnSpPr>
            <a:cxnSpLocks noChangeShapeType="1"/>
            <a:stCxn id="446469" idx="6"/>
            <a:endCxn id="446507" idx="2"/>
          </p:cNvCxnSpPr>
          <p:nvPr/>
        </p:nvCxnSpPr>
        <p:spPr bwMode="auto">
          <a:xfrm>
            <a:off x="6400800" y="2724830"/>
            <a:ext cx="882650" cy="10302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511" name="AutoShape 47"/>
          <p:cNvCxnSpPr>
            <a:cxnSpLocks noChangeShapeType="1"/>
            <a:stCxn id="446515" idx="2"/>
            <a:endCxn id="446507" idx="1"/>
          </p:cNvCxnSpPr>
          <p:nvPr/>
        </p:nvCxnSpPr>
        <p:spPr bwMode="auto">
          <a:xfrm>
            <a:off x="7605713" y="2864529"/>
            <a:ext cx="12700" cy="431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6512" name="AutoShape 48"/>
          <p:cNvCxnSpPr>
            <a:cxnSpLocks noChangeShapeType="1"/>
            <a:stCxn id="446507" idx="6"/>
          </p:cNvCxnSpPr>
          <p:nvPr/>
        </p:nvCxnSpPr>
        <p:spPr bwMode="auto">
          <a:xfrm>
            <a:off x="9569450" y="3755116"/>
            <a:ext cx="685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6513" name="Oval 49"/>
          <p:cNvSpPr>
            <a:spLocks noChangeArrowheads="1"/>
          </p:cNvSpPr>
          <p:nvPr/>
        </p:nvSpPr>
        <p:spPr bwMode="auto">
          <a:xfrm>
            <a:off x="7319963" y="2421616"/>
            <a:ext cx="533400" cy="457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6514" name="Text Box 50"/>
          <p:cNvSpPr txBox="1">
            <a:spLocks noChangeArrowheads="1"/>
          </p:cNvSpPr>
          <p:nvPr/>
        </p:nvSpPr>
        <p:spPr bwMode="auto">
          <a:xfrm>
            <a:off x="7588250" y="2802616"/>
            <a:ext cx="3127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446515" name="Text Box 51"/>
          <p:cNvSpPr txBox="1">
            <a:spLocks noChangeArrowheads="1"/>
          </p:cNvSpPr>
          <p:nvPr/>
        </p:nvSpPr>
        <p:spPr bwMode="auto">
          <a:xfrm>
            <a:off x="7396163" y="2345417"/>
            <a:ext cx="417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0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6524" name="Text Box 60"/>
          <p:cNvSpPr txBox="1">
            <a:spLocks noChangeArrowheads="1"/>
          </p:cNvSpPr>
          <p:nvPr/>
        </p:nvSpPr>
        <p:spPr bwMode="auto">
          <a:xfrm>
            <a:off x="9569450" y="3034392"/>
            <a:ext cx="7256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ea typeface="ＭＳ Ｐゴシック" charset="0"/>
              </a:rPr>
              <a:t>XOR</a:t>
            </a:r>
          </a:p>
        </p:txBody>
      </p:sp>
      <p:sp>
        <p:nvSpPr>
          <p:cNvPr id="446525" name="Text Box 61"/>
          <p:cNvSpPr txBox="1">
            <a:spLocks noChangeArrowheads="1"/>
          </p:cNvSpPr>
          <p:nvPr/>
        </p:nvSpPr>
        <p:spPr bwMode="auto">
          <a:xfrm>
            <a:off x="6400800" y="3104242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1</a:t>
            </a:r>
          </a:p>
        </p:txBody>
      </p:sp>
      <p:sp>
        <p:nvSpPr>
          <p:cNvPr id="446526" name="Text Box 62"/>
          <p:cNvSpPr txBox="1">
            <a:spLocks noChangeArrowheads="1"/>
          </p:cNvSpPr>
          <p:nvPr/>
        </p:nvSpPr>
        <p:spPr bwMode="auto">
          <a:xfrm>
            <a:off x="6400800" y="4247242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1</a:t>
            </a:r>
          </a:p>
        </p:txBody>
      </p:sp>
      <p:sp>
        <p:nvSpPr>
          <p:cNvPr id="446529" name="Text Box 65"/>
          <p:cNvSpPr txBox="1">
            <a:spLocks noChangeArrowheads="1"/>
          </p:cNvSpPr>
          <p:nvPr/>
        </p:nvSpPr>
        <p:spPr bwMode="auto">
          <a:xfrm>
            <a:off x="2438401" y="3316966"/>
            <a:ext cx="5918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-0.6</a:t>
            </a:r>
          </a:p>
        </p:txBody>
      </p:sp>
      <p:sp>
        <p:nvSpPr>
          <p:cNvPr id="446530" name="Text Box 66"/>
          <p:cNvSpPr txBox="1">
            <a:spLocks noChangeArrowheads="1"/>
          </p:cNvSpPr>
          <p:nvPr/>
        </p:nvSpPr>
        <p:spPr bwMode="auto">
          <a:xfrm>
            <a:off x="2438401" y="4174216"/>
            <a:ext cx="5918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ea typeface="ＭＳ Ｐゴシック" charset="0"/>
              </a:rPr>
              <a:t>-0.6</a:t>
            </a: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599806" y="5706887"/>
            <a:ext cx="1127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mr-IN" dirty="0"/>
              <a:t>…</a:t>
            </a:r>
            <a:r>
              <a:rPr lang="en-US" dirty="0"/>
              <a:t>if you can set the weights &amp; connections right</a:t>
            </a:r>
          </a:p>
        </p:txBody>
      </p:sp>
      <p:cxnSp>
        <p:nvCxnSpPr>
          <p:cNvPr id="49" name="Elbow Connector 48"/>
          <p:cNvCxnSpPr/>
          <p:nvPr/>
        </p:nvCxnSpPr>
        <p:spPr>
          <a:xfrm flipV="1">
            <a:off x="4684713" y="2478421"/>
            <a:ext cx="1064435" cy="47659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flipV="1">
            <a:off x="4793171" y="4751043"/>
            <a:ext cx="1064435" cy="47659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flipV="1">
            <a:off x="7826644" y="3457770"/>
            <a:ext cx="1064435" cy="47659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425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Problem with a step function: Assignment of error</a:t>
            </a:r>
          </a:p>
        </p:txBody>
      </p:sp>
      <p:sp>
        <p:nvSpPr>
          <p:cNvPr id="455706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370219" y="1681668"/>
            <a:ext cx="5551272" cy="4568783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Stymies multi-layer weight learning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Limits us to a single layer of units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Thus, only linear functions 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You can hand-wire XOR </a:t>
            </a:r>
            <a:r>
              <a:rPr lang="en-US" dirty="0" err="1"/>
              <a:t>perceptrons</a:t>
            </a:r>
            <a:r>
              <a:rPr lang="en-US" dirty="0"/>
              <a:t>, but the </a:t>
            </a:r>
            <a:r>
              <a:rPr lang="en-US" dirty="0" err="1"/>
              <a:t>sytem</a:t>
            </a:r>
            <a:r>
              <a:rPr lang="en-US" dirty="0"/>
              <a:t> can’t learn XOR with </a:t>
            </a:r>
            <a:r>
              <a:rPr lang="en-US" dirty="0" err="1"/>
              <a:t>perceptrons</a:t>
            </a:r>
            <a:r>
              <a:rPr lang="en-US" dirty="0"/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63430" y="1834140"/>
            <a:ext cx="5160405" cy="4040854"/>
            <a:chOff x="2068336" y="859717"/>
            <a:chExt cx="4757007" cy="4040854"/>
          </a:xfrm>
        </p:grpSpPr>
        <p:grpSp>
          <p:nvGrpSpPr>
            <p:cNvPr id="2" name="Group 1"/>
            <p:cNvGrpSpPr/>
            <p:nvPr/>
          </p:nvGrpSpPr>
          <p:grpSpPr>
            <a:xfrm>
              <a:off x="2068336" y="859717"/>
              <a:ext cx="4757007" cy="4040854"/>
              <a:chOff x="2551114" y="887734"/>
              <a:chExt cx="7704136" cy="5941917"/>
            </a:xfrm>
          </p:grpSpPr>
          <p:sp>
            <p:nvSpPr>
              <p:cNvPr id="27" name="Oval 5"/>
              <p:cNvSpPr>
                <a:spLocks noChangeArrowheads="1"/>
              </p:cNvSpPr>
              <p:nvPr/>
            </p:nvSpPr>
            <p:spPr bwMode="auto">
              <a:xfrm>
                <a:off x="4114800" y="2077129"/>
                <a:ext cx="2286000" cy="1295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cxnSp>
            <p:nvCxnSpPr>
              <p:cNvPr id="29" name="AutoShape 7"/>
              <p:cNvCxnSpPr>
                <a:cxnSpLocks noChangeShapeType="1"/>
              </p:cNvCxnSpPr>
              <p:nvPr/>
            </p:nvCxnSpPr>
            <p:spPr bwMode="auto">
              <a:xfrm flipV="1">
                <a:off x="2590800" y="2724830"/>
                <a:ext cx="1524000" cy="236378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AutoShape 8"/>
              <p:cNvCxnSpPr>
                <a:cxnSpLocks noChangeShapeType="1"/>
              </p:cNvCxnSpPr>
              <p:nvPr/>
            </p:nvCxnSpPr>
            <p:spPr bwMode="auto">
              <a:xfrm flipV="1">
                <a:off x="2590800" y="2724830"/>
                <a:ext cx="1524000" cy="158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AutoShape 9"/>
              <p:cNvCxnSpPr>
                <a:cxnSpLocks noChangeShapeType="1"/>
                <a:endCxn id="27" idx="0"/>
              </p:cNvCxnSpPr>
              <p:nvPr/>
            </p:nvCxnSpPr>
            <p:spPr bwMode="auto">
              <a:xfrm flipH="1">
                <a:off x="5257801" y="887734"/>
                <a:ext cx="11243" cy="118939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Oval 24"/>
              <p:cNvSpPr>
                <a:spLocks noChangeArrowheads="1"/>
              </p:cNvSpPr>
              <p:nvPr/>
            </p:nvSpPr>
            <p:spPr bwMode="auto">
              <a:xfrm>
                <a:off x="4114800" y="4402816"/>
                <a:ext cx="2286000" cy="1295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cxnSp>
            <p:nvCxnSpPr>
              <p:cNvPr id="44" name="AutoShape 26"/>
              <p:cNvCxnSpPr>
                <a:cxnSpLocks noChangeShapeType="1"/>
              </p:cNvCxnSpPr>
              <p:nvPr/>
            </p:nvCxnSpPr>
            <p:spPr bwMode="auto">
              <a:xfrm>
                <a:off x="2551114" y="2681966"/>
                <a:ext cx="1563687" cy="236855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AutoShape 27"/>
              <p:cNvCxnSpPr>
                <a:cxnSpLocks noChangeShapeType="1"/>
              </p:cNvCxnSpPr>
              <p:nvPr/>
            </p:nvCxnSpPr>
            <p:spPr bwMode="auto">
              <a:xfrm>
                <a:off x="2551114" y="5044166"/>
                <a:ext cx="1563687" cy="635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AutoShape 28"/>
              <p:cNvCxnSpPr>
                <a:cxnSpLocks noChangeShapeType="1"/>
              </p:cNvCxnSpPr>
              <p:nvPr/>
            </p:nvCxnSpPr>
            <p:spPr bwMode="auto">
              <a:xfrm flipH="1" flipV="1">
                <a:off x="5257799" y="5701155"/>
                <a:ext cx="22725" cy="1128496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283450" y="3107416"/>
                <a:ext cx="2286000" cy="1295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cxnSp>
            <p:nvCxnSpPr>
              <p:cNvPr id="51" name="AutoShape 45"/>
              <p:cNvCxnSpPr>
                <a:cxnSpLocks noChangeShapeType="1"/>
              </p:cNvCxnSpPr>
              <p:nvPr/>
            </p:nvCxnSpPr>
            <p:spPr bwMode="auto">
              <a:xfrm flipV="1">
                <a:off x="6400800" y="3755116"/>
                <a:ext cx="882650" cy="12954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AutoShape 46"/>
              <p:cNvCxnSpPr>
                <a:cxnSpLocks noChangeShapeType="1"/>
              </p:cNvCxnSpPr>
              <p:nvPr/>
            </p:nvCxnSpPr>
            <p:spPr bwMode="auto">
              <a:xfrm>
                <a:off x="6400800" y="2724830"/>
                <a:ext cx="882650" cy="103028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AutoShape 47"/>
              <p:cNvCxnSpPr>
                <a:cxnSpLocks noChangeShapeType="1"/>
                <a:endCxn id="50" idx="0"/>
              </p:cNvCxnSpPr>
              <p:nvPr/>
            </p:nvCxnSpPr>
            <p:spPr bwMode="auto">
              <a:xfrm>
                <a:off x="8426450" y="2068786"/>
                <a:ext cx="1" cy="103862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AutoShape 48"/>
              <p:cNvCxnSpPr>
                <a:cxnSpLocks noChangeShapeType="1"/>
              </p:cNvCxnSpPr>
              <p:nvPr/>
            </p:nvCxnSpPr>
            <p:spPr bwMode="auto">
              <a:xfrm>
                <a:off x="9569450" y="3755116"/>
                <a:ext cx="685800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75" name="Elbow Connector 74"/>
            <p:cNvCxnSpPr/>
            <p:nvPr/>
          </p:nvCxnSpPr>
          <p:spPr>
            <a:xfrm flipV="1">
              <a:off x="3171998" y="1923570"/>
              <a:ext cx="981226" cy="334615"/>
            </a:xfrm>
            <a:prstGeom prst="bentConnector3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/>
            <p:cNvCxnSpPr/>
            <p:nvPr/>
          </p:nvCxnSpPr>
          <p:spPr>
            <a:xfrm flipV="1">
              <a:off x="3151572" y="3519027"/>
              <a:ext cx="981226" cy="334615"/>
            </a:xfrm>
            <a:prstGeom prst="bentConnector3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/>
            <p:nvPr/>
          </p:nvCxnSpPr>
          <p:spPr>
            <a:xfrm flipV="1">
              <a:off x="5159452" y="2628968"/>
              <a:ext cx="981226" cy="334615"/>
            </a:xfrm>
            <a:prstGeom prst="bentConnector3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617322" y="2419283"/>
                <a:ext cx="819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22" y="2419283"/>
                <a:ext cx="819006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8383961" y="1851352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961" y="1851352"/>
                <a:ext cx="829714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130478" y="3238622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478" y="3238622"/>
                <a:ext cx="829714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03950" y="4588771"/>
                <a:ext cx="8157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50" y="4588771"/>
                <a:ext cx="815736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160829" y="3848150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829" y="3848150"/>
                <a:ext cx="829714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11"/>
          <p:cNvSpPr>
            <a:spLocks noChangeArrowheads="1"/>
          </p:cNvSpPr>
          <p:nvPr/>
        </p:nvSpPr>
        <p:spPr bwMode="auto">
          <a:xfrm>
            <a:off x="10216457" y="2090241"/>
            <a:ext cx="564812" cy="57469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3200" dirty="0">
                <a:ea typeface="ＭＳ Ｐゴシック" charset="0"/>
              </a:rPr>
              <a:t>1</a:t>
            </a:r>
          </a:p>
        </p:txBody>
      </p:sp>
      <p:sp>
        <p:nvSpPr>
          <p:cNvPr id="100" name="Oval 11"/>
          <p:cNvSpPr>
            <a:spLocks noChangeArrowheads="1"/>
          </p:cNvSpPr>
          <p:nvPr/>
        </p:nvSpPr>
        <p:spPr bwMode="auto">
          <a:xfrm>
            <a:off x="8101555" y="1376530"/>
            <a:ext cx="564812" cy="57469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3200" dirty="0">
                <a:ea typeface="ＭＳ Ｐゴシック" charset="0"/>
              </a:rPr>
              <a:t>1</a:t>
            </a:r>
          </a:p>
        </p:txBody>
      </p:sp>
      <p:sp>
        <p:nvSpPr>
          <p:cNvPr id="101" name="Oval 11"/>
          <p:cNvSpPr>
            <a:spLocks noChangeArrowheads="1"/>
          </p:cNvSpPr>
          <p:nvPr/>
        </p:nvSpPr>
        <p:spPr bwMode="auto">
          <a:xfrm>
            <a:off x="8113617" y="5874994"/>
            <a:ext cx="564812" cy="57469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3200" dirty="0">
                <a:ea typeface="ＭＳ Ｐゴシック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9140347" y="2763105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347" y="2763105"/>
                <a:ext cx="829714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9283215" y="4087112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215" y="4087112"/>
                <a:ext cx="829714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0410651" y="2594608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651" y="2594608"/>
                <a:ext cx="829714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1"/>
              <p:cNvSpPr>
                <a:spLocks noChangeArrowheads="1"/>
              </p:cNvSpPr>
              <p:nvPr/>
            </p:nvSpPr>
            <p:spPr bwMode="auto">
              <a:xfrm>
                <a:off x="5928104" y="2694509"/>
                <a:ext cx="665769" cy="65580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ＭＳ Ｐゴシック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06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8104" y="2694509"/>
                <a:ext cx="665769" cy="655809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1"/>
              <p:cNvSpPr>
                <a:spLocks noChangeArrowheads="1"/>
              </p:cNvSpPr>
              <p:nvPr/>
            </p:nvSpPr>
            <p:spPr bwMode="auto">
              <a:xfrm>
                <a:off x="5921491" y="4462646"/>
                <a:ext cx="661909" cy="7002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ＭＳ Ｐゴシック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07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1491" y="4462646"/>
                <a:ext cx="661909" cy="700264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8387580" y="5171419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80" y="5171419"/>
                <a:ext cx="829714" cy="64633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6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Linear Units &amp; Delta Rule</a:t>
            </a:r>
          </a:p>
        </p:txBody>
      </p:sp>
    </p:spTree>
    <p:extLst>
      <p:ext uri="{BB962C8B-B14F-4D97-AF65-F5344CB8AC3E}">
        <p14:creationId xmlns:p14="http://schemas.microsoft.com/office/powerpoint/2010/main" val="1917969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74664" y="33633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Solution: Remove the step function</a:t>
            </a:r>
          </a:p>
        </p:txBody>
      </p:sp>
      <p:sp>
        <p:nvSpPr>
          <p:cNvPr id="456724" name="Line 20"/>
          <p:cNvSpPr>
            <a:spLocks noChangeShapeType="1"/>
          </p:cNvSpPr>
          <p:nvPr/>
        </p:nvSpPr>
        <p:spPr bwMode="auto">
          <a:xfrm flipV="1">
            <a:off x="5104107" y="1357222"/>
            <a:ext cx="0" cy="218026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56725" name="Line 21"/>
          <p:cNvSpPr>
            <a:spLocks noChangeShapeType="1"/>
          </p:cNvSpPr>
          <p:nvPr/>
        </p:nvSpPr>
        <p:spPr bwMode="auto">
          <a:xfrm>
            <a:off x="5104107" y="3537488"/>
            <a:ext cx="26435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56726" name="Line 22"/>
          <p:cNvSpPr>
            <a:spLocks noChangeShapeType="1"/>
          </p:cNvSpPr>
          <p:nvPr/>
        </p:nvSpPr>
        <p:spPr bwMode="auto">
          <a:xfrm flipV="1">
            <a:off x="5104107" y="1514581"/>
            <a:ext cx="2643544" cy="161954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62752" y="4900801"/>
                <a:ext cx="8012623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sz="54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sz="5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5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5400" b="0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5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5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0" dirty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sz="5400" b="0" i="1" dirty="0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5400" b="1" i="0" dirty="0" smtClean="0">
                        <a:latin typeface="Cambria Math" charset="0"/>
                      </a:rPr>
                      <m:t>𝐱</m:t>
                    </m:r>
                  </m:oMath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52" y="4900801"/>
                <a:ext cx="8012623" cy="834587"/>
              </a:xfrm>
              <a:prstGeom prst="rect">
                <a:avLst/>
              </a:prstGeom>
              <a:blipFill rotWithShape="0">
                <a:blip r:embed="rId2"/>
                <a:stretch>
                  <a:fillRect l="-76" t="-24818" b="-49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66987" y="3537487"/>
                <a:ext cx="2651939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0" dirty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sz="5400" b="0" i="1" dirty="0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1" i="0" dirty="0" smtClean="0">
                          <a:latin typeface="Cambria Math" charset="0"/>
                        </a:rPr>
                        <m:t>𝐱</m:t>
                      </m:r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87" y="3537487"/>
                <a:ext cx="2651939" cy="834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60564" y="2275236"/>
                <a:ext cx="3519844" cy="834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0" smtClean="0">
                              <a:latin typeface="Cambria Math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4" y="2275236"/>
                <a:ext cx="3519844" cy="8345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584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/>
              <a:t>Measuring error for linear units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143001"/>
            <a:ext cx="7924800" cy="4983163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Output Function </a:t>
            </a:r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r>
              <a:rPr lang="en-US" sz="3600" dirty="0"/>
              <a:t>Objective Function:</a:t>
            </a:r>
          </a:p>
          <a:p>
            <a:pPr eaLnBrk="1" hangingPunct="1">
              <a:defRPr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28423" y="1927451"/>
                <a:ext cx="6041571" cy="7418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48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0" dirty="0" smtClean="0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sz="4800" b="0" i="1" dirty="0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800" b="1" i="0" dirty="0" smtClean="0">
                        <a:latin typeface="Cambria Math" charset="0"/>
                      </a:rPr>
                      <m:t>𝐱</m:t>
                    </m:r>
                  </m:oMath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423" y="1927451"/>
                <a:ext cx="6041571" cy="741806"/>
              </a:xfrm>
              <a:prstGeom prst="rect">
                <a:avLst/>
              </a:prstGeom>
              <a:blipFill rotWithShape="0">
                <a:blip r:embed="rId2"/>
                <a:stretch>
                  <a:fillRect l="-101" t="-2377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216152" y="3844157"/>
                <a:ext cx="7926612" cy="1884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0" smtClean="0">
                              <a:latin typeface="Cambria Math" charset="0"/>
                            </a:rPr>
                            <m:t>𝐰</m:t>
                          </m:r>
                        </m:e>
                      </m:d>
                      <m:r>
                        <a:rPr lang="en-US" sz="4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mr-IN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800" b="1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48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4800" b="1" i="0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4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m:rPr>
                              <m:brk m:alnAt="7"/>
                            </m:rPr>
                            <a:rPr lang="en-US" sz="4800" b="1" i="0" smtClean="0">
                              <a:latin typeface="Cambria Math" charset="0"/>
                            </a:rPr>
                            <m:t>&gt;</m:t>
                          </m:r>
                          <m:r>
                            <m:rPr>
                              <m:brk m:alnAt="7"/>
                            </m:rPr>
                            <a:rPr lang="en-US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4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4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dirty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4800" b="1" dirty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4800" b="1" dirty="0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4800" b="1" dirty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800" b="1" dirty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b="1" i="1" dirty="0" smtClean="0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4800" b="1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152" y="3844157"/>
                <a:ext cx="7926612" cy="18842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967766" y="2586463"/>
            <a:ext cx="150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Correct</a:t>
            </a:r>
          </a:p>
          <a:p>
            <a:r>
              <a:rPr lang="en-US" sz="3200" dirty="0"/>
              <a:t>output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55504" y="2616152"/>
            <a:ext cx="150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  <a:p>
            <a:r>
              <a:rPr lang="en-US" sz="3200" dirty="0"/>
              <a:t>output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67766" y="6032631"/>
            <a:ext cx="150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Dataset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31530" y="3663681"/>
            <a:ext cx="179613" cy="659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952368" y="3634582"/>
            <a:ext cx="179613" cy="659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776358" y="5728455"/>
            <a:ext cx="310242" cy="397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25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/>
              <a:t>Gradient Decsent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8755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181100" y="1153835"/>
                <a:ext cx="10299700" cy="5573536"/>
              </a:xfrm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altLang="en-US" dirty="0"/>
                  <a:t>To figure out how to change each weight to best reduce error we take the derivative with respect to that weight</a:t>
                </a:r>
              </a:p>
              <a:p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r>
                  <a:rPr lang="en-US" altLang="en-US" dirty="0"/>
                  <a:t>…and then do some math to get this update rule</a:t>
                </a:r>
              </a:p>
              <a:p>
                <a:pPr lvl="3"/>
                <a:endParaRPr lang="en-US" altLang="en-US" dirty="0"/>
              </a:p>
              <a:p>
                <a:pPr lvl="1" eaLnBrk="1" hangingPunct="1">
                  <a:buFontTx/>
                  <a:buNone/>
                </a:pPr>
                <a:r>
                  <a:rPr lang="en-US" altLang="en-US" sz="4400" dirty="0"/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4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altLang="en-US" sz="4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en-US" sz="4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en-US" sz="4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nary>
                      <m:naryPr>
                        <m:chr m:val="∑"/>
                        <m:supHide m:val="on"/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&gt;∈</m:t>
                        </m:r>
                        <m: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  <m:sup/>
                      <m:e>
                        <m:d>
                          <m:dPr>
                            <m:ctrlPr>
                              <a:rPr lang="mr-IN" altLang="en-US" sz="4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en-US" sz="4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  <m:r>
                              <a:rPr lang="en-US" altLang="en-US" sz="4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en-US" sz="4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4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en-US" sz="4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sz="4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sz="4400" dirty="0"/>
              </a:p>
              <a:p>
                <a:pPr lvl="1" eaLnBrk="1" hangingPunct="1">
                  <a:buFontTx/>
                  <a:buNone/>
                </a:pPr>
                <a:endParaRPr lang="en-US" altLang="en-US" sz="4000" dirty="0"/>
              </a:p>
              <a:p>
                <a:pPr eaLnBrk="1" hangingPunct="1"/>
                <a:endParaRPr lang="en-US" altLang="en-US" dirty="0"/>
              </a:p>
            </p:txBody>
          </p:sp>
        </mc:Choice>
        <mc:Fallback xmlns="">
          <p:sp>
            <p:nvSpPr>
              <p:cNvPr id="4587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181100" y="1153835"/>
                <a:ext cx="10299700" cy="5573536"/>
              </a:xfrm>
              <a:blipFill rotWithShape="0">
                <a:blip r:embed="rId2"/>
                <a:stretch>
                  <a:fillRect l="-1066" t="-1749"/>
                </a:stretch>
              </a:blipFill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02847" y="2446198"/>
                <a:ext cx="9983105" cy="1562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4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mr-IN" sz="4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mr-IN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f>
                        <m:fPr>
                          <m:ctrlPr>
                            <a:rPr lang="mr-I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mr-I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sz="4000" b="0" i="1" smtClean="0"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sz="4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mr-I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1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40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4000" b="1" i="0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m:rPr>
                              <m:brk m:alnAt="7"/>
                            </m:rPr>
                            <a:rPr lang="en-US" sz="4000" b="1" i="0" smtClean="0">
                              <a:latin typeface="Cambria Math" charset="0"/>
                            </a:rPr>
                            <m:t>&gt;</m:t>
                          </m:r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4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4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dirty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4000" b="1" dirty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4000" b="1" dirty="0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4000" b="1" dirty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4000" b="1" dirty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b="1" i="1" dirty="0" smtClean="0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4000" b="1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47" y="2446198"/>
                <a:ext cx="9983105" cy="15624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744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>
          <a:xfrm>
            <a:off x="521353" y="151840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Better &amp; worse than a perceptron</a:t>
            </a:r>
          </a:p>
        </p:txBody>
      </p:sp>
      <p:sp>
        <p:nvSpPr>
          <p:cNvPr id="455706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370219" y="1681668"/>
            <a:ext cx="5551272" cy="4568783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/>
              <a:t>All changes in input result in changed output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This gives us a gradient everywhere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We can learn multiple layers of weights.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b="1" dirty="0"/>
              <a:t>Combining linear functions only gives you linear functions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you can’t represent XOR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21491" y="1376530"/>
            <a:ext cx="5802344" cy="5073157"/>
            <a:chOff x="5921491" y="1376530"/>
            <a:chExt cx="5802344" cy="5073157"/>
          </a:xfrm>
        </p:grpSpPr>
        <p:grpSp>
          <p:nvGrpSpPr>
            <p:cNvPr id="2" name="Group 1"/>
            <p:cNvGrpSpPr/>
            <p:nvPr/>
          </p:nvGrpSpPr>
          <p:grpSpPr>
            <a:xfrm>
              <a:off x="6563430" y="1834140"/>
              <a:ext cx="5160405" cy="4040854"/>
              <a:chOff x="2551114" y="887734"/>
              <a:chExt cx="7704136" cy="5941917"/>
            </a:xfrm>
          </p:grpSpPr>
          <p:sp>
            <p:nvSpPr>
              <p:cNvPr id="27" name="Oval 5"/>
              <p:cNvSpPr>
                <a:spLocks noChangeArrowheads="1"/>
              </p:cNvSpPr>
              <p:nvPr/>
            </p:nvSpPr>
            <p:spPr bwMode="auto">
              <a:xfrm>
                <a:off x="4114800" y="2077129"/>
                <a:ext cx="2286000" cy="1295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cxnSp>
            <p:nvCxnSpPr>
              <p:cNvPr id="29" name="AutoShape 7"/>
              <p:cNvCxnSpPr>
                <a:cxnSpLocks noChangeShapeType="1"/>
              </p:cNvCxnSpPr>
              <p:nvPr/>
            </p:nvCxnSpPr>
            <p:spPr bwMode="auto">
              <a:xfrm flipV="1">
                <a:off x="2590801" y="2952970"/>
                <a:ext cx="1523999" cy="213565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AutoShape 8"/>
              <p:cNvCxnSpPr>
                <a:cxnSpLocks noChangeShapeType="1"/>
              </p:cNvCxnSpPr>
              <p:nvPr/>
            </p:nvCxnSpPr>
            <p:spPr bwMode="auto">
              <a:xfrm flipV="1">
                <a:off x="2590800" y="2724830"/>
                <a:ext cx="1524000" cy="158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AutoShape 9"/>
              <p:cNvCxnSpPr>
                <a:cxnSpLocks noChangeShapeType="1"/>
                <a:endCxn id="27" idx="0"/>
              </p:cNvCxnSpPr>
              <p:nvPr/>
            </p:nvCxnSpPr>
            <p:spPr bwMode="auto">
              <a:xfrm flipH="1">
                <a:off x="5257801" y="887734"/>
                <a:ext cx="11243" cy="118939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Oval 24"/>
              <p:cNvSpPr>
                <a:spLocks noChangeArrowheads="1"/>
              </p:cNvSpPr>
              <p:nvPr/>
            </p:nvSpPr>
            <p:spPr bwMode="auto">
              <a:xfrm>
                <a:off x="4114800" y="4402816"/>
                <a:ext cx="2286000" cy="1295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cxnSp>
            <p:nvCxnSpPr>
              <p:cNvPr id="44" name="AutoShape 26"/>
              <p:cNvCxnSpPr>
                <a:cxnSpLocks noChangeShapeType="1"/>
              </p:cNvCxnSpPr>
              <p:nvPr/>
            </p:nvCxnSpPr>
            <p:spPr bwMode="auto">
              <a:xfrm>
                <a:off x="2551114" y="2681967"/>
                <a:ext cx="1563685" cy="2256344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AutoShape 27"/>
              <p:cNvCxnSpPr>
                <a:cxnSpLocks noChangeShapeType="1"/>
              </p:cNvCxnSpPr>
              <p:nvPr/>
            </p:nvCxnSpPr>
            <p:spPr bwMode="auto">
              <a:xfrm>
                <a:off x="2551114" y="5044166"/>
                <a:ext cx="1563687" cy="635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AutoShape 28"/>
              <p:cNvCxnSpPr>
                <a:cxnSpLocks noChangeShapeType="1"/>
              </p:cNvCxnSpPr>
              <p:nvPr/>
            </p:nvCxnSpPr>
            <p:spPr bwMode="auto">
              <a:xfrm flipH="1" flipV="1">
                <a:off x="5257799" y="5701155"/>
                <a:ext cx="22725" cy="1128496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283450" y="3107416"/>
                <a:ext cx="2286000" cy="12954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cxnSp>
            <p:nvCxnSpPr>
              <p:cNvPr id="51" name="AutoShape 45"/>
              <p:cNvCxnSpPr>
                <a:cxnSpLocks noChangeShapeType="1"/>
              </p:cNvCxnSpPr>
              <p:nvPr/>
            </p:nvCxnSpPr>
            <p:spPr bwMode="auto">
              <a:xfrm flipV="1">
                <a:off x="6400800" y="4078097"/>
                <a:ext cx="1053037" cy="97241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AutoShape 46"/>
              <p:cNvCxnSpPr>
                <a:cxnSpLocks noChangeShapeType="1"/>
              </p:cNvCxnSpPr>
              <p:nvPr/>
            </p:nvCxnSpPr>
            <p:spPr bwMode="auto">
              <a:xfrm>
                <a:off x="6400800" y="2724831"/>
                <a:ext cx="1053037" cy="70334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AutoShape 47"/>
              <p:cNvCxnSpPr>
                <a:cxnSpLocks noChangeShapeType="1"/>
                <a:endCxn id="50" idx="0"/>
              </p:cNvCxnSpPr>
              <p:nvPr/>
            </p:nvCxnSpPr>
            <p:spPr bwMode="auto">
              <a:xfrm>
                <a:off x="8426450" y="2068786"/>
                <a:ext cx="1" cy="103862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AutoShape 48"/>
              <p:cNvCxnSpPr>
                <a:cxnSpLocks noChangeShapeType="1"/>
              </p:cNvCxnSpPr>
              <p:nvPr/>
            </p:nvCxnSpPr>
            <p:spPr bwMode="auto">
              <a:xfrm>
                <a:off x="9569450" y="3755116"/>
                <a:ext cx="685800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6617322" y="2419283"/>
                  <a:ext cx="81900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322" y="2419283"/>
                  <a:ext cx="819006" cy="64633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8383961" y="1851352"/>
                  <a:ext cx="8297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961" y="1851352"/>
                  <a:ext cx="829714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6130478" y="3238622"/>
                  <a:ext cx="8297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0478" y="3238622"/>
                  <a:ext cx="82971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6703950" y="4588771"/>
                  <a:ext cx="8157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950" y="4588771"/>
                  <a:ext cx="815736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6118625" y="3820014"/>
                  <a:ext cx="8297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625" y="3820014"/>
                  <a:ext cx="829714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Oval 11"/>
            <p:cNvSpPr>
              <a:spLocks noChangeArrowheads="1"/>
            </p:cNvSpPr>
            <p:nvPr/>
          </p:nvSpPr>
          <p:spPr bwMode="auto">
            <a:xfrm>
              <a:off x="10216457" y="2090241"/>
              <a:ext cx="564812" cy="5746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3200" dirty="0">
                  <a:ea typeface="ＭＳ Ｐゴシック" charset="0"/>
                </a:rPr>
                <a:t>1</a:t>
              </a:r>
            </a:p>
          </p:txBody>
        </p:sp>
        <p:sp>
          <p:nvSpPr>
            <p:cNvPr id="100" name="Oval 11"/>
            <p:cNvSpPr>
              <a:spLocks noChangeArrowheads="1"/>
            </p:cNvSpPr>
            <p:nvPr/>
          </p:nvSpPr>
          <p:spPr bwMode="auto">
            <a:xfrm>
              <a:off x="8101555" y="1376530"/>
              <a:ext cx="564812" cy="5746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3200" dirty="0">
                  <a:ea typeface="ＭＳ Ｐゴシック" charset="0"/>
                </a:rPr>
                <a:t>1</a:t>
              </a:r>
            </a:p>
          </p:txBody>
        </p:sp>
        <p:sp>
          <p:nvSpPr>
            <p:cNvPr id="101" name="Oval 11"/>
            <p:cNvSpPr>
              <a:spLocks noChangeArrowheads="1"/>
            </p:cNvSpPr>
            <p:nvPr/>
          </p:nvSpPr>
          <p:spPr bwMode="auto">
            <a:xfrm>
              <a:off x="8113617" y="5874994"/>
              <a:ext cx="564812" cy="57469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3200" dirty="0">
                  <a:ea typeface="ＭＳ Ｐゴシック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9140347" y="2692765"/>
                  <a:ext cx="8297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347" y="2692765"/>
                  <a:ext cx="829714" cy="6463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9283215" y="4157452"/>
                  <a:ext cx="8297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215" y="4157452"/>
                  <a:ext cx="829714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10410651" y="2594608"/>
                  <a:ext cx="8297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0651" y="2594608"/>
                  <a:ext cx="829714" cy="646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1"/>
                <p:cNvSpPr>
                  <a:spLocks noChangeArrowheads="1"/>
                </p:cNvSpPr>
                <p:nvPr/>
              </p:nvSpPr>
              <p:spPr bwMode="auto">
                <a:xfrm>
                  <a:off x="5928104" y="2694509"/>
                  <a:ext cx="665769" cy="655809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ＭＳ Ｐゴシック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  <a:ea typeface="ＭＳ Ｐゴシック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06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28104" y="2694509"/>
                  <a:ext cx="665769" cy="655809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Oval 11"/>
                <p:cNvSpPr>
                  <a:spLocks noChangeArrowheads="1"/>
                </p:cNvSpPr>
                <p:nvPr/>
              </p:nvSpPr>
              <p:spPr bwMode="auto">
                <a:xfrm>
                  <a:off x="5921491" y="4462646"/>
                  <a:ext cx="661909" cy="70026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ＭＳ Ｐゴシック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  <a:ea typeface="ＭＳ Ｐゴシック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107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21491" y="4462646"/>
                  <a:ext cx="661909" cy="700264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8387580" y="5171419"/>
                  <a:ext cx="82971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7580" y="5171419"/>
                  <a:ext cx="829714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 flipV="1">
              <a:off x="7858757" y="2862479"/>
              <a:ext cx="1034620" cy="4419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9983364" y="3561787"/>
              <a:ext cx="1034620" cy="4419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866651" y="4446574"/>
              <a:ext cx="1034620" cy="4419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874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linear units: Only linear decisions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399383" y="3183899"/>
            <a:ext cx="369310" cy="364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16335" y="2025825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2546" y="3199554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41672" y="2015667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18422" y="4688535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35903" y="5221468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72707" y="3424890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>
            <a:off x="1555209" y="4768853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>
            <a:off x="2433217" y="5577129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>
            <a:off x="1936386" y="570413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>
            <a:off x="5422541" y="287401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1142546" y="5627164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5214512" y="209685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2313655" y="4824153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7829" y="1548447"/>
            <a:ext cx="6074228" cy="4947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18164" y="5591839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61645" y="4861789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4514066" y="2928355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4069613" y="2246895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/>
          <p:cNvSpPr/>
          <p:nvPr/>
        </p:nvSpPr>
        <p:spPr>
          <a:xfrm>
            <a:off x="5671712" y="255405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42414" y="2015667"/>
            <a:ext cx="3833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This is XOR.</a:t>
            </a:r>
          </a:p>
          <a:p>
            <a:endParaRPr lang="en-US" sz="3600" dirty="0"/>
          </a:p>
          <a:p>
            <a:r>
              <a:rPr lang="en-US" sz="3600" dirty="0"/>
              <a:t>A multilayer perceptron with linear units CANNOT learn XOR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472707" y="2775248"/>
            <a:ext cx="4205111" cy="3758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57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The Sigmoid Unit</a:t>
            </a:r>
          </a:p>
        </p:txBody>
      </p:sp>
      <p:sp>
        <p:nvSpPr>
          <p:cNvPr id="3" name="Rectangle 2"/>
          <p:cNvSpPr/>
          <p:nvPr/>
        </p:nvSpPr>
        <p:spPr>
          <a:xfrm>
            <a:off x="1344706" y="4831993"/>
            <a:ext cx="907228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tx1">
                    <a:tint val="75000"/>
                  </a:schemeClr>
                </a:solidFill>
              </a:rPr>
              <a:t>Rumelhart</a:t>
            </a:r>
            <a:r>
              <a:rPr lang="en-US" sz="2400" dirty="0">
                <a:solidFill>
                  <a:schemeClr val="tx1">
                    <a:tint val="75000"/>
                  </a:schemeClr>
                </a:solidFill>
              </a:rPr>
              <a:t>, David E., James L. McClelland, and PDP Research Group. Parallel distributed processing. Vol. 1. Cambridge, MA, USA:: MIT press, 1987.</a:t>
            </a:r>
          </a:p>
        </p:txBody>
      </p:sp>
    </p:spTree>
    <p:extLst>
      <p:ext uri="{BB962C8B-B14F-4D97-AF65-F5344CB8AC3E}">
        <p14:creationId xmlns:p14="http://schemas.microsoft.com/office/powerpoint/2010/main" val="55697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/>
            <a:r>
              <a:rPr lang="en-US" altLang="en-US" dirty="0"/>
              <a:t>Deep Nets (AKA Neural Nets)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23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38200" y="1325563"/>
                <a:ext cx="10515600" cy="4851400"/>
              </a:xfrm>
              <a:extLs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lIns="90488" tIns="44450" rIns="90488" bIns="44450" rtlCol="0">
                <a:normAutofit fontScale="92500"/>
              </a:bodyPr>
              <a:lstStyle/>
              <a:p>
                <a:pPr>
                  <a:defRPr/>
                </a:pPr>
                <a:r>
                  <a:rPr lang="en-US" sz="2400" dirty="0"/>
                  <a:t>Machine learners made of many simple functions connected by weight parameters</a:t>
                </a:r>
              </a:p>
              <a:p>
                <a:pPr>
                  <a:defRPr/>
                </a:pPr>
                <a:endParaRPr lang="en-US" sz="2400" dirty="0"/>
              </a:p>
              <a:p>
                <a:pPr>
                  <a:defRPr/>
                </a:pPr>
                <a:r>
                  <a:rPr lang="en-US" sz="2400" dirty="0"/>
                  <a:t>Can model functions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very large (e.g. 10^5)</a:t>
                </a:r>
              </a:p>
              <a:p>
                <a:pPr eaLnBrk="1" hangingPunct="1">
                  <a:defRPr/>
                </a:pPr>
                <a:endParaRPr lang="en-US" sz="2400" dirty="0"/>
              </a:p>
              <a:p>
                <a:pPr eaLnBrk="1" hangingPunct="1">
                  <a:defRPr/>
                </a:pPr>
                <a:r>
                  <a:rPr lang="en-US" sz="2400" dirty="0"/>
                  <a:t>Can learn arbitrary Boolean functions and very complex manifolds</a:t>
                </a:r>
              </a:p>
              <a:p>
                <a:pPr eaLnBrk="1" hangingPunct="1">
                  <a:defRPr/>
                </a:pPr>
                <a:endParaRPr lang="en-US" sz="2400" dirty="0"/>
              </a:p>
              <a:p>
                <a:pPr eaLnBrk="1" hangingPunct="1">
                  <a:defRPr/>
                </a:pPr>
                <a:r>
                  <a:rPr lang="en-US" sz="2400" dirty="0"/>
                  <a:t>Often require lots of data (e.g. millions of examples) </a:t>
                </a:r>
              </a:p>
              <a:p>
                <a:pPr eaLnBrk="1" hangingPunct="1">
                  <a:defRPr/>
                </a:pPr>
                <a:endParaRPr lang="en-US" sz="2400" dirty="0"/>
              </a:p>
              <a:p>
                <a:pPr eaLnBrk="1" hangingPunct="1">
                  <a:defRPr/>
                </a:pPr>
                <a:r>
                  <a:rPr lang="en-US" sz="2400" dirty="0"/>
                  <a:t>Use gradient descent and are thus susceptible to being stuck in local minima</a:t>
                </a:r>
              </a:p>
              <a:p>
                <a:pPr eaLnBrk="1" hangingPunct="1">
                  <a:defRPr/>
                </a:pPr>
                <a:endParaRPr lang="en-US" sz="2400" dirty="0"/>
              </a:p>
              <a:p>
                <a:pPr eaLnBrk="1" hangingPunct="1">
                  <a:defRPr/>
                </a:pPr>
                <a:r>
                  <a:rPr lang="en-US" sz="2400" dirty="0"/>
                  <a:t>Opaque (internal representations are difficult to interpret)</a:t>
                </a:r>
              </a:p>
              <a:p>
                <a:pPr eaLnBrk="1" hangingPunct="1"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4823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325563"/>
                <a:ext cx="10515600" cy="4851400"/>
              </a:xfrm>
              <a:blipFill>
                <a:blip r:embed="rId2"/>
                <a:stretch>
                  <a:fillRect l="-603" t="-1567"/>
                </a:stretch>
              </a:blipFill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3101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Sigmoid (aka Logistic) function: best of both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1812" y="1674557"/>
            <a:ext cx="2819400" cy="4983163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Perceptron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Linear</a:t>
            </a:r>
          </a:p>
          <a:p>
            <a:pPr eaLnBrk="1" hangingPunct="1">
              <a:defRPr/>
            </a:pPr>
            <a:endParaRPr lang="en-US" dirty="0"/>
          </a:p>
          <a:p>
            <a:pPr lvl="2">
              <a:defRPr/>
            </a:pPr>
            <a:endParaRPr lang="en-US" dirty="0"/>
          </a:p>
          <a:p>
            <a:pPr lvl="3"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r>
              <a:rPr lang="en-US" dirty="0"/>
              <a:t>Sigmoid </a:t>
            </a:r>
          </a:p>
        </p:txBody>
      </p:sp>
      <p:sp>
        <p:nvSpPr>
          <p:cNvPr id="461831" name="Line 7"/>
          <p:cNvSpPr>
            <a:spLocks noChangeShapeType="1"/>
          </p:cNvSpPr>
          <p:nvPr/>
        </p:nvSpPr>
        <p:spPr bwMode="auto">
          <a:xfrm>
            <a:off x="8452759" y="2242458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61832" name="Line 8"/>
          <p:cNvSpPr>
            <a:spLocks noChangeShapeType="1"/>
          </p:cNvSpPr>
          <p:nvPr/>
        </p:nvSpPr>
        <p:spPr bwMode="auto">
          <a:xfrm>
            <a:off x="9367159" y="1328058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61833" name="Line 9"/>
          <p:cNvSpPr>
            <a:spLocks noChangeShapeType="1"/>
          </p:cNvSpPr>
          <p:nvPr/>
        </p:nvSpPr>
        <p:spPr bwMode="auto">
          <a:xfrm rot="16200000">
            <a:off x="8909959" y="1785258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023375" y="965738"/>
                <a:ext cx="4508589" cy="1935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0&lt;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is-I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32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0 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𝑒𝑙𝑠𝑒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375" y="965738"/>
                <a:ext cx="4508589" cy="193527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742291" y="3444962"/>
                <a:ext cx="4508589" cy="1344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0" smtClean="0">
                          <a:latin typeface="Cambria Math" charset="0"/>
                        </a:rPr>
                        <m:t>𝐱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291" y="3444962"/>
                <a:ext cx="4508589" cy="13447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36814" y="5154099"/>
                <a:ext cx="4508589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1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14" y="5154099"/>
                <a:ext cx="4508589" cy="9843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8105614" y="965738"/>
            <a:ext cx="2466458" cy="1935273"/>
            <a:chOff x="8105614" y="965738"/>
            <a:chExt cx="2466458" cy="1935273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9367159" y="965738"/>
              <a:ext cx="0" cy="193527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105614" y="2242458"/>
              <a:ext cx="24664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105614" y="3145000"/>
            <a:ext cx="2466458" cy="1443498"/>
            <a:chOff x="9603370" y="2901011"/>
            <a:chExt cx="2466458" cy="1443498"/>
          </a:xfrm>
        </p:grpSpPr>
        <p:sp>
          <p:nvSpPr>
            <p:cNvPr id="461836" name="Line 12"/>
            <p:cNvSpPr>
              <a:spLocks noChangeShapeType="1"/>
            </p:cNvSpPr>
            <p:nvPr/>
          </p:nvSpPr>
          <p:spPr bwMode="auto">
            <a:xfrm flipV="1">
              <a:off x="9988615" y="3318195"/>
              <a:ext cx="1752600" cy="6858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9603370" y="2901011"/>
              <a:ext cx="2466458" cy="1443498"/>
              <a:chOff x="8105614" y="1457513"/>
              <a:chExt cx="2466458" cy="1443498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9367159" y="1457513"/>
                <a:ext cx="0" cy="14434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8105614" y="2242458"/>
                <a:ext cx="246645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8165064" y="4741255"/>
            <a:ext cx="2466458" cy="1978457"/>
            <a:chOff x="8165064" y="4741255"/>
            <a:chExt cx="2466458" cy="1978457"/>
          </a:xfrm>
        </p:grpSpPr>
        <p:sp>
          <p:nvSpPr>
            <p:cNvPr id="461837" name="Freeform 13"/>
            <p:cNvSpPr>
              <a:spLocks/>
            </p:cNvSpPr>
            <p:nvPr/>
          </p:nvSpPr>
          <p:spPr bwMode="auto">
            <a:xfrm>
              <a:off x="8394993" y="4790475"/>
              <a:ext cx="2006600" cy="1466850"/>
            </a:xfrm>
            <a:custGeom>
              <a:avLst/>
              <a:gdLst>
                <a:gd name="T0" fmla="*/ 0 w 1024"/>
                <a:gd name="T1" fmla="*/ 620 h 620"/>
                <a:gd name="T2" fmla="*/ 455 w 1024"/>
                <a:gd name="T3" fmla="*/ 496 h 620"/>
                <a:gd name="T4" fmla="*/ 579 w 1024"/>
                <a:gd name="T5" fmla="*/ 83 h 620"/>
                <a:gd name="T6" fmla="*/ 1024 w 1024"/>
                <a:gd name="T7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4" h="620">
                  <a:moveTo>
                    <a:pt x="0" y="620"/>
                  </a:moveTo>
                  <a:cubicBezTo>
                    <a:pt x="179" y="602"/>
                    <a:pt x="359" y="585"/>
                    <a:pt x="455" y="496"/>
                  </a:cubicBezTo>
                  <a:cubicBezTo>
                    <a:pt x="551" y="407"/>
                    <a:pt x="484" y="166"/>
                    <a:pt x="579" y="83"/>
                  </a:cubicBezTo>
                  <a:cubicBezTo>
                    <a:pt x="674" y="0"/>
                    <a:pt x="849" y="0"/>
                    <a:pt x="102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8165064" y="4741255"/>
              <a:ext cx="2466458" cy="1978457"/>
              <a:chOff x="8105614" y="677168"/>
              <a:chExt cx="2466458" cy="1978457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>
                <a:off x="9338843" y="677168"/>
                <a:ext cx="0" cy="197845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8105614" y="2242458"/>
                <a:ext cx="246645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2246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A network of sigmoid units</a:t>
            </a:r>
          </a:p>
        </p:txBody>
      </p:sp>
      <p:sp>
        <p:nvSpPr>
          <p:cNvPr id="455706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370219" y="1224366"/>
            <a:ext cx="5551272" cy="5026085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Small changes in input result in output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This gives us a gradient everywhere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We can learn multiple layers of weights.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Combining layers gives non-linear functions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563430" y="1834140"/>
            <a:ext cx="5160405" cy="4040854"/>
            <a:chOff x="2551114" y="887734"/>
            <a:chExt cx="7704136" cy="5941917"/>
          </a:xfrm>
        </p:grpSpPr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4114800" y="2077129"/>
              <a:ext cx="2286000" cy="1295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cxnSp>
          <p:nvCxnSpPr>
            <p:cNvPr id="29" name="AutoShape 7"/>
            <p:cNvCxnSpPr>
              <a:cxnSpLocks noChangeShapeType="1"/>
            </p:cNvCxnSpPr>
            <p:nvPr/>
          </p:nvCxnSpPr>
          <p:spPr bwMode="auto">
            <a:xfrm flipV="1">
              <a:off x="2590800" y="2724830"/>
              <a:ext cx="1524000" cy="23637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8"/>
            <p:cNvCxnSpPr>
              <a:cxnSpLocks noChangeShapeType="1"/>
            </p:cNvCxnSpPr>
            <p:nvPr/>
          </p:nvCxnSpPr>
          <p:spPr bwMode="auto">
            <a:xfrm flipV="1">
              <a:off x="2590800" y="2724830"/>
              <a:ext cx="1524000" cy="15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9"/>
            <p:cNvCxnSpPr>
              <a:cxnSpLocks noChangeShapeType="1"/>
              <a:endCxn id="27" idx="0"/>
            </p:cNvCxnSpPr>
            <p:nvPr/>
          </p:nvCxnSpPr>
          <p:spPr bwMode="auto">
            <a:xfrm flipH="1">
              <a:off x="5257801" y="887734"/>
              <a:ext cx="11243" cy="118939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3" name="Oval 24"/>
            <p:cNvSpPr>
              <a:spLocks noChangeArrowheads="1"/>
            </p:cNvSpPr>
            <p:nvPr/>
          </p:nvSpPr>
          <p:spPr bwMode="auto">
            <a:xfrm>
              <a:off x="4114800" y="4402816"/>
              <a:ext cx="2286000" cy="1295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cxnSp>
          <p:nvCxnSpPr>
            <p:cNvPr id="44" name="AutoShape 26"/>
            <p:cNvCxnSpPr>
              <a:cxnSpLocks noChangeShapeType="1"/>
            </p:cNvCxnSpPr>
            <p:nvPr/>
          </p:nvCxnSpPr>
          <p:spPr bwMode="auto">
            <a:xfrm>
              <a:off x="2551114" y="2681966"/>
              <a:ext cx="1563687" cy="2368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27"/>
            <p:cNvCxnSpPr>
              <a:cxnSpLocks noChangeShapeType="1"/>
            </p:cNvCxnSpPr>
            <p:nvPr/>
          </p:nvCxnSpPr>
          <p:spPr bwMode="auto">
            <a:xfrm>
              <a:off x="2551114" y="5044166"/>
              <a:ext cx="1563687" cy="63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28"/>
            <p:cNvCxnSpPr>
              <a:cxnSpLocks noChangeShapeType="1"/>
            </p:cNvCxnSpPr>
            <p:nvPr/>
          </p:nvCxnSpPr>
          <p:spPr bwMode="auto">
            <a:xfrm flipH="1" flipV="1">
              <a:off x="5257799" y="5701155"/>
              <a:ext cx="22725" cy="112849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0" name="Oval 43"/>
            <p:cNvSpPr>
              <a:spLocks noChangeArrowheads="1"/>
            </p:cNvSpPr>
            <p:nvPr/>
          </p:nvSpPr>
          <p:spPr bwMode="auto">
            <a:xfrm>
              <a:off x="7283450" y="3107416"/>
              <a:ext cx="2286000" cy="1295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cxnSp>
          <p:nvCxnSpPr>
            <p:cNvPr id="51" name="AutoShape 45"/>
            <p:cNvCxnSpPr>
              <a:cxnSpLocks noChangeShapeType="1"/>
            </p:cNvCxnSpPr>
            <p:nvPr/>
          </p:nvCxnSpPr>
          <p:spPr bwMode="auto">
            <a:xfrm flipV="1">
              <a:off x="6400800" y="3755116"/>
              <a:ext cx="882650" cy="12954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46"/>
            <p:cNvCxnSpPr>
              <a:cxnSpLocks noChangeShapeType="1"/>
            </p:cNvCxnSpPr>
            <p:nvPr/>
          </p:nvCxnSpPr>
          <p:spPr bwMode="auto">
            <a:xfrm>
              <a:off x="6400800" y="2724830"/>
              <a:ext cx="882650" cy="10302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47"/>
            <p:cNvCxnSpPr>
              <a:cxnSpLocks noChangeShapeType="1"/>
              <a:endCxn id="50" idx="0"/>
            </p:cNvCxnSpPr>
            <p:nvPr/>
          </p:nvCxnSpPr>
          <p:spPr bwMode="auto">
            <a:xfrm>
              <a:off x="8426450" y="2068786"/>
              <a:ext cx="1" cy="103862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48"/>
            <p:cNvCxnSpPr>
              <a:cxnSpLocks noChangeShapeType="1"/>
            </p:cNvCxnSpPr>
            <p:nvPr/>
          </p:nvCxnSpPr>
          <p:spPr bwMode="auto">
            <a:xfrm>
              <a:off x="9569450" y="3755116"/>
              <a:ext cx="68580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617322" y="2419283"/>
                <a:ext cx="819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22" y="2419283"/>
                <a:ext cx="819006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8383961" y="1851352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961" y="1851352"/>
                <a:ext cx="829714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130478" y="3238622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478" y="3238622"/>
                <a:ext cx="829714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03950" y="4588771"/>
                <a:ext cx="8157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50" y="4588771"/>
                <a:ext cx="815736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160829" y="3848150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829" y="3848150"/>
                <a:ext cx="829714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11"/>
          <p:cNvSpPr>
            <a:spLocks noChangeArrowheads="1"/>
          </p:cNvSpPr>
          <p:nvPr/>
        </p:nvSpPr>
        <p:spPr bwMode="auto">
          <a:xfrm>
            <a:off x="10216457" y="2090241"/>
            <a:ext cx="564812" cy="57469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3200" dirty="0">
                <a:ea typeface="ＭＳ Ｐゴシック" charset="0"/>
              </a:rPr>
              <a:t>1</a:t>
            </a:r>
          </a:p>
        </p:txBody>
      </p:sp>
      <p:sp>
        <p:nvSpPr>
          <p:cNvPr id="100" name="Oval 11"/>
          <p:cNvSpPr>
            <a:spLocks noChangeArrowheads="1"/>
          </p:cNvSpPr>
          <p:nvPr/>
        </p:nvSpPr>
        <p:spPr bwMode="auto">
          <a:xfrm>
            <a:off x="8101555" y="1376530"/>
            <a:ext cx="564812" cy="57469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3200" dirty="0">
                <a:ea typeface="ＭＳ Ｐゴシック" charset="0"/>
              </a:rPr>
              <a:t>1</a:t>
            </a:r>
          </a:p>
        </p:txBody>
      </p:sp>
      <p:sp>
        <p:nvSpPr>
          <p:cNvPr id="101" name="Oval 11"/>
          <p:cNvSpPr>
            <a:spLocks noChangeArrowheads="1"/>
          </p:cNvSpPr>
          <p:nvPr/>
        </p:nvSpPr>
        <p:spPr bwMode="auto">
          <a:xfrm>
            <a:off x="8113617" y="5874994"/>
            <a:ext cx="564812" cy="57469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3200" dirty="0">
                <a:ea typeface="ＭＳ Ｐゴシック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9140347" y="2763105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347" y="2763105"/>
                <a:ext cx="829714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9283215" y="4087112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215" y="4087112"/>
                <a:ext cx="829714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0410651" y="2594608"/>
                <a:ext cx="8297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651" y="2594608"/>
                <a:ext cx="829714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1"/>
              <p:cNvSpPr>
                <a:spLocks noChangeArrowheads="1"/>
              </p:cNvSpPr>
              <p:nvPr/>
            </p:nvSpPr>
            <p:spPr bwMode="auto">
              <a:xfrm>
                <a:off x="5928104" y="2694509"/>
                <a:ext cx="665769" cy="65580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ＭＳ Ｐゴシック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06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8104" y="2694509"/>
                <a:ext cx="665769" cy="655809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1"/>
              <p:cNvSpPr>
                <a:spLocks noChangeArrowheads="1"/>
              </p:cNvSpPr>
              <p:nvPr/>
            </p:nvSpPr>
            <p:spPr bwMode="auto">
              <a:xfrm>
                <a:off x="5921491" y="4462646"/>
                <a:ext cx="661909" cy="70026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ＭＳ Ｐゴシック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ＭＳ Ｐゴシック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ＭＳ Ｐゴシック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107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1491" y="4462646"/>
                <a:ext cx="661909" cy="700264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8387580" y="5171419"/>
                <a:ext cx="1094209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80" y="5171419"/>
                <a:ext cx="1094209" cy="67069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/>
          <p:cNvSpPr/>
          <p:nvPr/>
        </p:nvSpPr>
        <p:spPr>
          <a:xfrm>
            <a:off x="7912939" y="2913162"/>
            <a:ext cx="867905" cy="365279"/>
          </a:xfrm>
          <a:custGeom>
            <a:avLst/>
            <a:gdLst>
              <a:gd name="connsiteX0" fmla="*/ 0 w 867905"/>
              <a:gd name="connsiteY0" fmla="*/ 356844 h 365279"/>
              <a:gd name="connsiteX1" fmla="*/ 356461 w 867905"/>
              <a:gd name="connsiteY1" fmla="*/ 325847 h 365279"/>
              <a:gd name="connsiteX2" fmla="*/ 464949 w 867905"/>
              <a:gd name="connsiteY2" fmla="*/ 46877 h 365279"/>
              <a:gd name="connsiteX3" fmla="*/ 867905 w 867905"/>
              <a:gd name="connsiteY3" fmla="*/ 382 h 365279"/>
              <a:gd name="connsiteX4" fmla="*/ 867905 w 867905"/>
              <a:gd name="connsiteY4" fmla="*/ 382 h 36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905" h="365279">
                <a:moveTo>
                  <a:pt x="0" y="356844"/>
                </a:moveTo>
                <a:cubicBezTo>
                  <a:pt x="139485" y="367176"/>
                  <a:pt x="278970" y="377508"/>
                  <a:pt x="356461" y="325847"/>
                </a:cubicBezTo>
                <a:cubicBezTo>
                  <a:pt x="433953" y="274186"/>
                  <a:pt x="379708" y="101121"/>
                  <a:pt x="464949" y="46877"/>
                </a:cubicBezTo>
                <a:cubicBezTo>
                  <a:pt x="550190" y="-7367"/>
                  <a:pt x="867905" y="382"/>
                  <a:pt x="867905" y="382"/>
                </a:cubicBezTo>
                <a:lnTo>
                  <a:pt x="867905" y="38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7910769" y="4461684"/>
            <a:ext cx="867905" cy="365279"/>
          </a:xfrm>
          <a:custGeom>
            <a:avLst/>
            <a:gdLst>
              <a:gd name="connsiteX0" fmla="*/ 0 w 867905"/>
              <a:gd name="connsiteY0" fmla="*/ 356844 h 365279"/>
              <a:gd name="connsiteX1" fmla="*/ 356461 w 867905"/>
              <a:gd name="connsiteY1" fmla="*/ 325847 h 365279"/>
              <a:gd name="connsiteX2" fmla="*/ 464949 w 867905"/>
              <a:gd name="connsiteY2" fmla="*/ 46877 h 365279"/>
              <a:gd name="connsiteX3" fmla="*/ 867905 w 867905"/>
              <a:gd name="connsiteY3" fmla="*/ 382 h 365279"/>
              <a:gd name="connsiteX4" fmla="*/ 867905 w 867905"/>
              <a:gd name="connsiteY4" fmla="*/ 382 h 36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905" h="365279">
                <a:moveTo>
                  <a:pt x="0" y="356844"/>
                </a:moveTo>
                <a:cubicBezTo>
                  <a:pt x="139485" y="367176"/>
                  <a:pt x="278970" y="377508"/>
                  <a:pt x="356461" y="325847"/>
                </a:cubicBezTo>
                <a:cubicBezTo>
                  <a:pt x="433953" y="274186"/>
                  <a:pt x="379708" y="101121"/>
                  <a:pt x="464949" y="46877"/>
                </a:cubicBezTo>
                <a:cubicBezTo>
                  <a:pt x="550190" y="-7367"/>
                  <a:pt x="867905" y="382"/>
                  <a:pt x="867905" y="382"/>
                </a:cubicBezTo>
                <a:lnTo>
                  <a:pt x="867905" y="38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10064117" y="3603835"/>
            <a:ext cx="867905" cy="365279"/>
          </a:xfrm>
          <a:custGeom>
            <a:avLst/>
            <a:gdLst>
              <a:gd name="connsiteX0" fmla="*/ 0 w 867905"/>
              <a:gd name="connsiteY0" fmla="*/ 356844 h 365279"/>
              <a:gd name="connsiteX1" fmla="*/ 356461 w 867905"/>
              <a:gd name="connsiteY1" fmla="*/ 325847 h 365279"/>
              <a:gd name="connsiteX2" fmla="*/ 464949 w 867905"/>
              <a:gd name="connsiteY2" fmla="*/ 46877 h 365279"/>
              <a:gd name="connsiteX3" fmla="*/ 867905 w 867905"/>
              <a:gd name="connsiteY3" fmla="*/ 382 h 365279"/>
              <a:gd name="connsiteX4" fmla="*/ 867905 w 867905"/>
              <a:gd name="connsiteY4" fmla="*/ 382 h 36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905" h="365279">
                <a:moveTo>
                  <a:pt x="0" y="356844"/>
                </a:moveTo>
                <a:cubicBezTo>
                  <a:pt x="139485" y="367176"/>
                  <a:pt x="278970" y="377508"/>
                  <a:pt x="356461" y="325847"/>
                </a:cubicBezTo>
                <a:cubicBezTo>
                  <a:pt x="433953" y="274186"/>
                  <a:pt x="379708" y="101121"/>
                  <a:pt x="464949" y="46877"/>
                </a:cubicBezTo>
                <a:cubicBezTo>
                  <a:pt x="550190" y="-7367"/>
                  <a:pt x="867905" y="382"/>
                  <a:pt x="867905" y="382"/>
                </a:cubicBezTo>
                <a:lnTo>
                  <a:pt x="867905" y="38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47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Sigmoid changes (almost) everything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513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426027" y="1143001"/>
                <a:ext cx="8795657" cy="5323113"/>
              </a:xfrm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normAutofit lnSpcReduction="10000"/>
              </a:bodyPr>
              <a:lstStyle/>
              <a:p>
                <a:pPr marL="0" indent="0" eaLnBrk="1" hangingPunct="1">
                  <a:buNone/>
                </a:pPr>
                <a:r>
                  <a:rPr lang="en-US" altLang="en-US" dirty="0"/>
                  <a:t>Easy to differentiate</a:t>
                </a:r>
              </a:p>
              <a:p>
                <a:pPr marL="0" indent="0" eaLnBrk="1" hangingPunct="1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  <m:r>
                      <a:rPr lang="en-US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en-US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en-US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en-US" dirty="0"/>
                  <a:t>(1-</a:t>
                </a:r>
                <a:r>
                  <a:rPr lang="en-US" alt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a:rPr lang="en-US" alt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𝑻</m:t>
                        </m:r>
                      </m:sup>
                    </m:sSup>
                    <m:r>
                      <a:rPr lang="en-US" alt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𝐱</m:t>
                    </m:r>
                  </m:oMath>
                </a14:m>
                <a:r>
                  <a:rPr lang="en-US" altLang="en-US" dirty="0"/>
                  <a:t>))</a:t>
                </a:r>
              </a:p>
              <a:p>
                <a:pPr marL="0" indent="0" eaLnBrk="1" hangingPunct="1">
                  <a:buNone/>
                </a:pPr>
                <a:endParaRPr lang="en-US" altLang="en-US" dirty="0"/>
              </a:p>
              <a:p>
                <a:pPr marL="0" indent="0" eaLnBrk="1" hangingPunct="1">
                  <a:buNone/>
                </a:pPr>
                <a:r>
                  <a:rPr lang="en-US" altLang="en-US" dirty="0"/>
                  <a:t>Gradient everywhere</a:t>
                </a:r>
              </a:p>
              <a:p>
                <a:pPr marL="0" indent="0" eaLnBrk="1" hangingPunct="1">
                  <a:buNone/>
                </a:pPr>
                <a:endParaRPr lang="en-US" altLang="en-US" dirty="0"/>
              </a:p>
              <a:p>
                <a:pPr marL="0" indent="0" eaLnBrk="1" hangingPunct="1">
                  <a:buNone/>
                </a:pPr>
                <a:r>
                  <a:rPr lang="en-US" altLang="en-US" dirty="0"/>
                  <a:t>This allows backpropagation of the gradient through multiple layers</a:t>
                </a:r>
              </a:p>
              <a:p>
                <a:pPr marL="0" indent="0" eaLnBrk="1" hangingPunct="1">
                  <a:buNone/>
                </a:pPr>
                <a:endParaRPr lang="en-US" altLang="en-US" dirty="0"/>
              </a:p>
              <a:p>
                <a:pPr marL="0" indent="0" eaLnBrk="1" hangingPunct="1">
                  <a:buNone/>
                </a:pPr>
                <a:r>
                  <a:rPr lang="en-US" altLang="en-US" dirty="0"/>
                  <a:t>Nonlinearity allows arbitrary nonlinear functions to be built by using multiple layers.</a:t>
                </a:r>
              </a:p>
            </p:txBody>
          </p:sp>
        </mc:Choice>
        <mc:Fallback xmlns="">
          <p:sp>
            <p:nvSpPr>
              <p:cNvPr id="4751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426027" y="1143001"/>
                <a:ext cx="8795657" cy="5323113"/>
              </a:xfrm>
              <a:blipFill rotWithShape="0">
                <a:blip r:embed="rId2"/>
                <a:stretch>
                  <a:fillRect l="-1455" t="-2635" r="-1733"/>
                </a:stretch>
              </a:blipFill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52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724468" y="3009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Example objective </a:t>
            </a:r>
            <a:r>
              <a:rPr lang="en-US" altLang="en-US" b="1" i="1" dirty="0">
                <a:ea typeface="ＭＳ Ｐゴシック" charset="-128"/>
              </a:rPr>
              <a:t>J </a:t>
            </a:r>
            <a:r>
              <a:rPr lang="en-US" altLang="en-US" dirty="0">
                <a:ea typeface="ＭＳ Ｐゴシック" charset="-128"/>
              </a:rPr>
              <a:t>: sum of squared errors</a:t>
            </a:r>
            <a:br>
              <a:rPr lang="en-US" altLang="en-US" dirty="0">
                <a:ea typeface="ＭＳ Ｐゴシック" charset="-128"/>
              </a:rPr>
            </a:br>
            <a:endParaRPr lang="en-US" altLang="en-US" dirty="0">
              <a:ea typeface="ＭＳ Ｐゴシック" charset="-128"/>
            </a:endParaRP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6941387" y="4460336"/>
          <a:ext cx="3505200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83" name="Equation" r:id="rId4" imgW="1333500" imgH="444500" progId="Equation.DSMT4">
                  <p:embed/>
                </p:oleObj>
              </mc:Choice>
              <mc:Fallback>
                <p:oleObj name="Equation" r:id="rId4" imgW="13335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1387" y="4460336"/>
                        <a:ext cx="3505200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12"/>
          <p:cNvGraphicFramePr>
            <a:graphicFrameLocks noChangeAspect="1"/>
          </p:cNvGraphicFramePr>
          <p:nvPr/>
        </p:nvGraphicFramePr>
        <p:xfrm>
          <a:off x="5355580" y="3361902"/>
          <a:ext cx="1253375" cy="442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84" name="Equation" r:id="rId6" imgW="533400" imgH="190500" progId="Equation.DSMT4">
                  <p:embed/>
                </p:oleObj>
              </mc:Choice>
              <mc:Fallback>
                <p:oleObj name="Equation" r:id="rId6" imgW="533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5580" y="3361902"/>
                        <a:ext cx="1253375" cy="442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3"/>
          <p:cNvGraphicFramePr>
            <a:graphicFrameLocks noChangeAspect="1"/>
          </p:cNvGraphicFramePr>
          <p:nvPr/>
        </p:nvGraphicFramePr>
        <p:xfrm>
          <a:off x="1912387" y="3163416"/>
          <a:ext cx="1167254" cy="410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85" name="Equation" r:id="rId8" imgW="533400" imgH="190500" progId="Equation.DSMT4">
                  <p:embed/>
                </p:oleObj>
              </mc:Choice>
              <mc:Fallback>
                <p:oleObj name="Equation" r:id="rId8" imgW="533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387" y="3163416"/>
                        <a:ext cx="1167254" cy="410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 bwMode="auto">
          <a:xfrm>
            <a:off x="4777614" y="3016900"/>
            <a:ext cx="369310" cy="364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5637" y="2303137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22006" y="3252910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27068" y="2203181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18422" y="4332074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35903" y="4865007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49557" y="3036406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/>
          <p:cNvSpPr/>
          <p:nvPr/>
        </p:nvSpPr>
        <p:spPr>
          <a:xfrm>
            <a:off x="1818680" y="4149166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2450662" y="477207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1665061" y="355016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/>
          <p:cNvSpPr/>
          <p:nvPr/>
        </p:nvSpPr>
        <p:spPr>
          <a:xfrm>
            <a:off x="2910347" y="2477721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/>
          <p:cNvSpPr/>
          <p:nvPr/>
        </p:nvSpPr>
        <p:spPr>
          <a:xfrm>
            <a:off x="1142546" y="3159973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>
            <a:off x="2127113" y="2081939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2552779" y="3907342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7829" y="1191986"/>
            <a:ext cx="6074228" cy="4947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4488961" y="1249121"/>
            <a:ext cx="204253" cy="49489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50" name="TextBox 52249"/>
          <p:cNvSpPr txBox="1"/>
          <p:nvPr/>
        </p:nvSpPr>
        <p:spPr>
          <a:xfrm>
            <a:off x="6864502" y="5784938"/>
            <a:ext cx="541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Gradient non-zero everywhere!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815939" y="2331442"/>
                <a:ext cx="5039163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1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939" y="2331442"/>
                <a:ext cx="5039163" cy="98437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Perceptron with sigmoid units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399383" y="3183899"/>
            <a:ext cx="369310" cy="364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16335" y="2025825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2546" y="3199554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41672" y="2015667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18422" y="4688535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35903" y="5221468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72707" y="3424890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>
            <a:off x="1555209" y="4768853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>
            <a:off x="2433217" y="5577129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>
            <a:off x="1936386" y="570413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>
            <a:off x="5422541" y="287401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1142546" y="5627164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5214512" y="209685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2313655" y="4824153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7829" y="1548447"/>
            <a:ext cx="6074228" cy="4947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18164" y="5591839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61645" y="4861789"/>
            <a:ext cx="291544" cy="25652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4514066" y="2928355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4069613" y="2246895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/>
          <p:cNvSpPr/>
          <p:nvPr/>
        </p:nvSpPr>
        <p:spPr>
          <a:xfrm>
            <a:off x="5671712" y="2554050"/>
            <a:ext cx="239123" cy="2211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42414" y="2015667"/>
            <a:ext cx="3833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This is XOR.</a:t>
            </a:r>
          </a:p>
          <a:p>
            <a:endParaRPr lang="en-US" sz="3600" dirty="0"/>
          </a:p>
          <a:p>
            <a:r>
              <a:rPr lang="en-US" sz="3600" dirty="0"/>
              <a:t>A multilayer perceptron with sigmoid units CAN learn XOR</a:t>
            </a:r>
            <a:r>
              <a:rPr lang="mr-IN" sz="3600" dirty="0"/>
              <a:t>…</a:t>
            </a:r>
            <a:r>
              <a:rPr lang="en-US" sz="3600" dirty="0"/>
              <a:t>or any other arbitrary Boolean function.</a:t>
            </a:r>
          </a:p>
        </p:txBody>
      </p:sp>
      <p:sp>
        <p:nvSpPr>
          <p:cNvPr id="3" name="Freeform 2"/>
          <p:cNvSpPr/>
          <p:nvPr/>
        </p:nvSpPr>
        <p:spPr>
          <a:xfrm>
            <a:off x="619932" y="1580827"/>
            <a:ext cx="2775515" cy="3053166"/>
          </a:xfrm>
          <a:custGeom>
            <a:avLst/>
            <a:gdLst>
              <a:gd name="connsiteX0" fmla="*/ 2557221 w 2775515"/>
              <a:gd name="connsiteY0" fmla="*/ 0 h 3053166"/>
              <a:gd name="connsiteX1" fmla="*/ 2758699 w 2775515"/>
              <a:gd name="connsiteY1" fmla="*/ 1146875 h 3053166"/>
              <a:gd name="connsiteX2" fmla="*/ 2169763 w 2775515"/>
              <a:gd name="connsiteY2" fmla="*/ 2402237 h 3053166"/>
              <a:gd name="connsiteX3" fmla="*/ 0 w 2775515"/>
              <a:gd name="connsiteY3" fmla="*/ 3053166 h 305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5515" h="3053166">
                <a:moveTo>
                  <a:pt x="2557221" y="0"/>
                </a:moveTo>
                <a:cubicBezTo>
                  <a:pt x="2690248" y="373251"/>
                  <a:pt x="2823275" y="746502"/>
                  <a:pt x="2758699" y="1146875"/>
                </a:cubicBezTo>
                <a:cubicBezTo>
                  <a:pt x="2694123" y="1547248"/>
                  <a:pt x="2629546" y="2084522"/>
                  <a:pt x="2169763" y="2402237"/>
                </a:cubicBezTo>
                <a:cubicBezTo>
                  <a:pt x="1709980" y="2719952"/>
                  <a:pt x="854990" y="2886559"/>
                  <a:pt x="0" y="30531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472563" y="3053166"/>
            <a:ext cx="3176210" cy="3502617"/>
          </a:xfrm>
          <a:custGeom>
            <a:avLst/>
            <a:gdLst>
              <a:gd name="connsiteX0" fmla="*/ 3176210 w 3176210"/>
              <a:gd name="connsiteY0" fmla="*/ 0 h 3502617"/>
              <a:gd name="connsiteX1" fmla="*/ 14556 w 3176210"/>
              <a:gd name="connsiteY1" fmla="*/ 898902 h 3502617"/>
              <a:gd name="connsiteX2" fmla="*/ 1920847 w 3176210"/>
              <a:gd name="connsiteY2" fmla="*/ 3502617 h 3502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6210" h="3502617">
                <a:moveTo>
                  <a:pt x="3176210" y="0"/>
                </a:moveTo>
                <a:cubicBezTo>
                  <a:pt x="1699996" y="157566"/>
                  <a:pt x="223783" y="315133"/>
                  <a:pt x="14556" y="898902"/>
                </a:cubicBezTo>
                <a:cubicBezTo>
                  <a:pt x="-194671" y="1482671"/>
                  <a:pt x="1920847" y="3502617"/>
                  <a:pt x="1920847" y="35026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71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promise of many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Each layer learns an abstraction of its input representation (we hope)</a:t>
            </a:r>
          </a:p>
          <a:p>
            <a:pPr>
              <a:defRPr/>
            </a:pP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As we go up the layers, representations become increasingly abstract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hope is that the intermediate abstractions facilitate learning functions that require non-local connections in the input space (recognizing rotated &amp; translated digits in images, for example)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Modern neural networks are up to 100 layers deep</a:t>
            </a:r>
          </a:p>
        </p:txBody>
      </p:sp>
    </p:spTree>
    <p:extLst>
      <p:ext uri="{BB962C8B-B14F-4D97-AF65-F5344CB8AC3E}">
        <p14:creationId xmlns:p14="http://schemas.microsoft.com/office/powerpoint/2010/main" val="1839416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err="1"/>
              <a:t>TanH</a:t>
            </a:r>
            <a:r>
              <a:rPr lang="en-US" dirty="0"/>
              <a:t>: A shifted sigmoid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1878" y="2209799"/>
            <a:ext cx="2819400" cy="4983163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/>
              <a:t>Sigmoid</a:t>
            </a:r>
          </a:p>
          <a:p>
            <a:pPr eaLnBrk="1" hangingPunct="1">
              <a:defRPr/>
            </a:pPr>
            <a:endParaRPr lang="en-US" sz="3200" dirty="0"/>
          </a:p>
          <a:p>
            <a:pPr eaLnBrk="1" hangingPunct="1">
              <a:defRPr/>
            </a:pPr>
            <a:endParaRPr lang="en-US" sz="3200" dirty="0"/>
          </a:p>
          <a:p>
            <a:pPr lvl="1">
              <a:defRPr/>
            </a:pPr>
            <a:endParaRPr lang="en-US" dirty="0"/>
          </a:p>
          <a:p>
            <a:pPr eaLnBrk="1" hangingPunct="1">
              <a:defRPr/>
            </a:pPr>
            <a:endParaRPr lang="en-US" sz="3200" dirty="0"/>
          </a:p>
          <a:p>
            <a:pPr eaLnBrk="1" hangingPunct="1">
              <a:defRPr/>
            </a:pPr>
            <a:r>
              <a:rPr lang="en-US" sz="3200" dirty="0" err="1"/>
              <a:t>TanH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63228" y="1871672"/>
                <a:ext cx="4508589" cy="1107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1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28" y="1871672"/>
                <a:ext cx="4508589" cy="11072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8175116" y="1512958"/>
            <a:ext cx="2466458" cy="1978457"/>
            <a:chOff x="8165064" y="4741255"/>
            <a:chExt cx="2466458" cy="1978457"/>
          </a:xfrm>
        </p:grpSpPr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8394993" y="4790475"/>
              <a:ext cx="2006600" cy="1466850"/>
            </a:xfrm>
            <a:custGeom>
              <a:avLst/>
              <a:gdLst>
                <a:gd name="T0" fmla="*/ 0 w 1024"/>
                <a:gd name="T1" fmla="*/ 620 h 620"/>
                <a:gd name="T2" fmla="*/ 455 w 1024"/>
                <a:gd name="T3" fmla="*/ 496 h 620"/>
                <a:gd name="T4" fmla="*/ 579 w 1024"/>
                <a:gd name="T5" fmla="*/ 83 h 620"/>
                <a:gd name="T6" fmla="*/ 1024 w 1024"/>
                <a:gd name="T7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4" h="620">
                  <a:moveTo>
                    <a:pt x="0" y="620"/>
                  </a:moveTo>
                  <a:cubicBezTo>
                    <a:pt x="179" y="602"/>
                    <a:pt x="359" y="585"/>
                    <a:pt x="455" y="496"/>
                  </a:cubicBezTo>
                  <a:cubicBezTo>
                    <a:pt x="551" y="407"/>
                    <a:pt x="484" y="166"/>
                    <a:pt x="579" y="83"/>
                  </a:cubicBezTo>
                  <a:cubicBezTo>
                    <a:pt x="674" y="0"/>
                    <a:pt x="849" y="0"/>
                    <a:pt x="102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165064" y="4741255"/>
              <a:ext cx="2466458" cy="1978457"/>
              <a:chOff x="8105614" y="677168"/>
              <a:chExt cx="2466458" cy="1978457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9338843" y="677168"/>
                <a:ext cx="0" cy="197845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8105614" y="2242458"/>
                <a:ext cx="246645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8175116" y="4127447"/>
            <a:ext cx="2466458" cy="1978457"/>
            <a:chOff x="8165064" y="5317316"/>
            <a:chExt cx="2466458" cy="1978457"/>
          </a:xfrm>
        </p:grpSpPr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8394993" y="5573120"/>
              <a:ext cx="2006600" cy="1466850"/>
            </a:xfrm>
            <a:custGeom>
              <a:avLst/>
              <a:gdLst>
                <a:gd name="T0" fmla="*/ 0 w 1024"/>
                <a:gd name="T1" fmla="*/ 620 h 620"/>
                <a:gd name="T2" fmla="*/ 455 w 1024"/>
                <a:gd name="T3" fmla="*/ 496 h 620"/>
                <a:gd name="T4" fmla="*/ 579 w 1024"/>
                <a:gd name="T5" fmla="*/ 83 h 620"/>
                <a:gd name="T6" fmla="*/ 1024 w 1024"/>
                <a:gd name="T7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4" h="620">
                  <a:moveTo>
                    <a:pt x="0" y="620"/>
                  </a:moveTo>
                  <a:cubicBezTo>
                    <a:pt x="179" y="602"/>
                    <a:pt x="359" y="585"/>
                    <a:pt x="455" y="496"/>
                  </a:cubicBezTo>
                  <a:cubicBezTo>
                    <a:pt x="551" y="407"/>
                    <a:pt x="484" y="166"/>
                    <a:pt x="579" y="83"/>
                  </a:cubicBezTo>
                  <a:cubicBezTo>
                    <a:pt x="674" y="0"/>
                    <a:pt x="849" y="0"/>
                    <a:pt x="1024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165064" y="5317316"/>
              <a:ext cx="2466458" cy="1978457"/>
              <a:chOff x="8105614" y="1253229"/>
              <a:chExt cx="2466458" cy="1978457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9338843" y="1253229"/>
                <a:ext cx="0" cy="197845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8105614" y="2242458"/>
                <a:ext cx="246645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98699" y="4563029"/>
                <a:ext cx="4955559" cy="1107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−2(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>
                                      <a:latin typeface="Cambria Math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1">
                                  <a:latin typeface="Cambria Math" charset="0"/>
                                </a:rPr>
                                <m:t>𝐱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99" y="4563029"/>
                <a:ext cx="4955559" cy="1107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55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8" y="195266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 &amp; Soft Plus :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8" y="1212170"/>
            <a:ext cx="6419762" cy="4983163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 err="1"/>
              <a:t>ReLU</a:t>
            </a:r>
            <a:endParaRPr lang="en-US" sz="3600" dirty="0"/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r>
              <a:rPr lang="en-US" sz="3600" dirty="0"/>
              <a:t>Soft Plus</a:t>
            </a:r>
          </a:p>
          <a:p>
            <a:pPr eaLnBrk="1" hangingPunct="1">
              <a:defRPr/>
            </a:pPr>
            <a:endParaRPr lang="en-US" sz="3600" dirty="0"/>
          </a:p>
          <a:p>
            <a:pPr eaLnBrk="1" hangingPunct="1">
              <a:defRPr/>
            </a:pPr>
            <a:r>
              <a:rPr lang="en-US" sz="3600" dirty="0"/>
              <a:t>Both can be combined in layers to make non-linear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54906" y="1759846"/>
                <a:ext cx="450858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⁡(0,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a:rPr lang="en-US" sz="36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1">
                          <a:latin typeface="Cambria Math" charset="0"/>
                        </a:rPr>
                        <m:t>𝐱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06" y="1759846"/>
                <a:ext cx="4508589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ine 10"/>
          <p:cNvSpPr>
            <a:spLocks noChangeShapeType="1"/>
          </p:cNvSpPr>
          <p:nvPr/>
        </p:nvSpPr>
        <p:spPr bwMode="auto">
          <a:xfrm flipV="1">
            <a:off x="8920186" y="1408042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8920186" y="2627242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 flipV="1">
            <a:off x="8907271" y="1814592"/>
            <a:ext cx="1042641" cy="81264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 flipV="1">
            <a:off x="7888640" y="2627241"/>
            <a:ext cx="103154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08784" y="4205995"/>
                <a:ext cx="4508589" cy="647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ln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⁡(1+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>
                                  <a:latin typeface="Cambria Math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b="1">
                              <a:latin typeface="Cambria Math" charset="0"/>
                            </a:rPr>
                            <m:t>𝐱</m:t>
                          </m:r>
                        </m:sup>
                      </m:sSup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4" y="4205995"/>
                <a:ext cx="4508589" cy="6472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10"/>
          <p:cNvSpPr>
            <a:spLocks noChangeShapeType="1"/>
          </p:cNvSpPr>
          <p:nvPr/>
        </p:nvSpPr>
        <p:spPr bwMode="auto">
          <a:xfrm flipV="1">
            <a:off x="8920186" y="3451235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8920186" y="467043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 flipV="1">
            <a:off x="7888640" y="4670434"/>
            <a:ext cx="103154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8920185" y="3846440"/>
            <a:ext cx="1029727" cy="82399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7997125" y="3859078"/>
            <a:ext cx="1937289" cy="805912"/>
          </a:xfrm>
          <a:custGeom>
            <a:avLst/>
            <a:gdLst>
              <a:gd name="connsiteX0" fmla="*/ 1937289 w 1937289"/>
              <a:gd name="connsiteY0" fmla="*/ 0 h 805912"/>
              <a:gd name="connsiteX1" fmla="*/ 929899 w 1937289"/>
              <a:gd name="connsiteY1" fmla="*/ 666427 h 805912"/>
              <a:gd name="connsiteX2" fmla="*/ 0 w 1937289"/>
              <a:gd name="connsiteY2" fmla="*/ 805912 h 80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7289" h="805912">
                <a:moveTo>
                  <a:pt x="1937289" y="0"/>
                </a:moveTo>
                <a:cubicBezTo>
                  <a:pt x="1595034" y="266054"/>
                  <a:pt x="1252780" y="532108"/>
                  <a:pt x="929899" y="666427"/>
                </a:cubicBezTo>
                <a:cubicBezTo>
                  <a:pt x="607018" y="800746"/>
                  <a:pt x="0" y="805912"/>
                  <a:pt x="0" y="80591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39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B3B1-A442-B744-814E-030CF3D3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 Hot”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D743-7FF0-9D4B-9DE0-E5321315D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23873"/>
          </a:xfrm>
        </p:spPr>
        <p:txBody>
          <a:bodyPr>
            <a:normAutofit/>
          </a:bodyPr>
          <a:lstStyle/>
          <a:p>
            <a:r>
              <a:rPr lang="en-US" dirty="0"/>
              <a:t>A vector of values where a single element is 1 and all the rest are 0</a:t>
            </a:r>
          </a:p>
          <a:p>
            <a:r>
              <a:rPr lang="en-US" dirty="0"/>
              <a:t>Common way to encode the true label, y,  in a multi-class labeling problem</a:t>
            </a:r>
          </a:p>
          <a:p>
            <a:r>
              <a:rPr lang="en-US" dirty="0"/>
              <a:t>Can be interpreted as a probability distribution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77928-4C40-194D-9C63-A3445BD3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02" y="4231067"/>
            <a:ext cx="1475826" cy="14859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94DD7-4521-154B-8CB5-790983A90D72}"/>
              </a:ext>
            </a:extLst>
          </p:cNvPr>
          <p:cNvGrpSpPr/>
          <p:nvPr/>
        </p:nvGrpSpPr>
        <p:grpSpPr>
          <a:xfrm>
            <a:off x="7272930" y="4277933"/>
            <a:ext cx="1685540" cy="1439034"/>
            <a:chOff x="6096000" y="4458183"/>
            <a:chExt cx="1392168" cy="13921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7806C9-B223-404C-BF8F-B76928D8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458183"/>
              <a:ext cx="1392168" cy="13921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261291-332F-834E-9A67-C9CDCBCBB857}"/>
                </a:ext>
              </a:extLst>
            </p:cNvPr>
            <p:cNvSpPr/>
            <p:nvPr/>
          </p:nvSpPr>
          <p:spPr>
            <a:xfrm>
              <a:off x="6096000" y="4458183"/>
              <a:ext cx="1285461" cy="13921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7D8BDE-0082-B349-B321-40F519D0B375}"/>
              </a:ext>
            </a:extLst>
          </p:cNvPr>
          <p:cNvSpPr txBox="1"/>
          <p:nvPr/>
        </p:nvSpPr>
        <p:spPr>
          <a:xfrm>
            <a:off x="2543363" y="5769342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0 0 1 0 0 0 0 0 0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9CADA-6E5E-B64F-B9A0-18EB24D4B60C}"/>
              </a:ext>
            </a:extLst>
          </p:cNvPr>
          <p:cNvSpPr txBox="1"/>
          <p:nvPr/>
        </p:nvSpPr>
        <p:spPr>
          <a:xfrm>
            <a:off x="6720125" y="5754924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0 0 0 0 0 1 0 0 0 0</a:t>
            </a:r>
          </a:p>
        </p:txBody>
      </p:sp>
    </p:spTree>
    <p:extLst>
      <p:ext uri="{BB962C8B-B14F-4D97-AF65-F5344CB8AC3E}">
        <p14:creationId xmlns:p14="http://schemas.microsoft.com/office/powerpoint/2010/main" val="1546611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B1AE-5233-D54C-8F58-CD107BFA0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48" y="205408"/>
            <a:ext cx="10972800" cy="990600"/>
          </a:xfrm>
        </p:spPr>
        <p:txBody>
          <a:bodyPr/>
          <a:lstStyle/>
          <a:p>
            <a:r>
              <a:rPr lang="en-US" altLang="en-US" dirty="0"/>
              <a:t>Probability distribution </a:t>
            </a:r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80BECF8D-41A7-5640-B8C9-4B50853697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85550"/>
              </p:ext>
            </p:extLst>
          </p:nvPr>
        </p:nvGraphicFramePr>
        <p:xfrm>
          <a:off x="1000540" y="1196008"/>
          <a:ext cx="9163877" cy="51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8" name="Equation" r:id="rId3" imgW="82804000" imgH="46812200" progId="Equation.3">
                  <p:embed/>
                </p:oleObj>
              </mc:Choice>
              <mc:Fallback>
                <p:oleObj name="Equation" r:id="rId3" imgW="82804000" imgH="46812200" progId="Equation.3">
                  <p:embed/>
                  <p:pic>
                    <p:nvPicPr>
                      <p:cNvPr id="2050" name="Content Placeholder 4">
                        <a:extLst>
                          <a:ext uri="{FF2B5EF4-FFF2-40B4-BE49-F238E27FC236}">
                            <a16:creationId xmlns:a16="http://schemas.microsoft.com/office/drawing/2014/main" id="{BC52745B-CF3C-384E-96DD-54F3FC0923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540" y="1196008"/>
                        <a:ext cx="9163877" cy="51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65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56129" y="12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I care about deep nets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6129" y="1589649"/>
            <a:ext cx="928728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They are key technology that is enables state of the art performance in</a:t>
            </a:r>
            <a:r>
              <a:rPr lang="mr-IN" sz="2400" dirty="0"/>
              <a:t>…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Image recognition (e.g. Facebook and Google image labeling)</a:t>
            </a:r>
          </a:p>
          <a:p>
            <a:endParaRPr lang="en-US" sz="2400" dirty="0"/>
          </a:p>
          <a:p>
            <a:r>
              <a:rPr lang="en-US" sz="2400" dirty="0"/>
              <a:t>Speech recognition (Cortana)</a:t>
            </a:r>
          </a:p>
          <a:p>
            <a:endParaRPr lang="en-US" sz="2400" dirty="0"/>
          </a:p>
          <a:p>
            <a:r>
              <a:rPr lang="en-US" sz="2400" dirty="0"/>
              <a:t>Machine translation (Google Translate)</a:t>
            </a:r>
          </a:p>
          <a:p>
            <a:endParaRPr lang="en-US" sz="2400" dirty="0"/>
          </a:p>
          <a:p>
            <a:r>
              <a:rPr lang="en-US" sz="2400" dirty="0"/>
              <a:t>Playing video games (Why are we automating this?)</a:t>
            </a:r>
          </a:p>
          <a:p>
            <a:endParaRPr lang="en-US" sz="2400" dirty="0"/>
          </a:p>
          <a:p>
            <a:r>
              <a:rPr lang="en-US" sz="2400" dirty="0"/>
              <a:t>Playing board games (e.g. </a:t>
            </a:r>
            <a:r>
              <a:rPr lang="en-US" sz="2400" dirty="0" err="1"/>
              <a:t>AlphaGo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3077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C9E7-6B31-C44A-8103-D3A66162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Max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AC71F-B869-7543-AA74-1923DABEC6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Turns an N-dimensional vector of real numbers into a probability distribution </a:t>
                </a:r>
              </a:p>
              <a:p>
                <a:r>
                  <a:rPr lang="en-US" dirty="0"/>
                  <a:t>For a deep net,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is the output of the </a:t>
                </a:r>
                <a:r>
                  <a:rPr lang="en-US" dirty="0" err="1"/>
                  <a:t>ith</a:t>
                </a:r>
                <a:r>
                  <a:rPr lang="en-US" dirty="0"/>
                  <a:t> node in the output layer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48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                     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  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2AC71F-B869-7543-AA74-1923DABEC6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682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Cross Entropy Loss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1185478" cy="52302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Given: “true”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&lt;-often a one-hot encoding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and  estimated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&lt;-soft max over the last layer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Define cross entropy loss between 2 distributions as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4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is-I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4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1185478" cy="5230220"/>
              </a:xfrm>
              <a:blipFill>
                <a:blip r:embed="rId2"/>
                <a:stretch>
                  <a:fillRect l="-1020" t="-1695" b="-4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179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D2C6-2103-9044-B782-4C891BDD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common approach…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2373F-DAFC-2640-BEF0-0783CE610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606"/>
                <a:ext cx="10515600" cy="5158853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Define labels with a one-hot vector encoding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Make the last layer have n nodes for an n-way classification problem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Apply soft max to the last layer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Use a cross-entropy loss function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 resulting derivative of the loss function is </a:t>
                </a:r>
                <a:r>
                  <a:rPr lang="en-US"/>
                  <a:t>wonderfully simple: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</a:t>
                </a:r>
                <a:r>
                  <a:rPr lang="en-US" sz="2000" dirty="0"/>
                  <a:t>is the loss,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is the index to a node,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dirty="0"/>
                  <a:t> is the output of the last layer,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</a:t>
                </a:r>
                <a:r>
                  <a:rPr lang="en-US" sz="2000" dirty="0"/>
                  <a:t>is the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 probability and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sz="2000" dirty="0"/>
                  <a:t>is the label.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2373F-DAFC-2640-BEF0-0783CE610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606"/>
                <a:ext cx="10515600" cy="5158853"/>
              </a:xfrm>
              <a:blipFill>
                <a:blip r:embed="rId2"/>
                <a:stretch>
                  <a:fillRect l="-965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132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images of digits</a:t>
            </a:r>
          </a:p>
        </p:txBody>
      </p:sp>
      <p:grpSp>
        <p:nvGrpSpPr>
          <p:cNvPr id="4" name="Group 653"/>
          <p:cNvGrpSpPr>
            <a:grpSpLocks/>
          </p:cNvGrpSpPr>
          <p:nvPr/>
        </p:nvGrpSpPr>
        <p:grpSpPr bwMode="auto">
          <a:xfrm>
            <a:off x="1334870" y="1903759"/>
            <a:ext cx="2171951" cy="2059343"/>
            <a:chOff x="1143000" y="1600200"/>
            <a:chExt cx="1524000" cy="1524000"/>
          </a:xfrm>
        </p:grpSpPr>
        <p:sp>
          <p:nvSpPr>
            <p:cNvPr id="5" name="Rectangle 4"/>
            <p:cNvSpPr/>
            <p:nvPr/>
          </p:nvSpPr>
          <p:spPr>
            <a:xfrm>
              <a:off x="1447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47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47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002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526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02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574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26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574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09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9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9" name="Group 668"/>
            <p:cNvGrpSpPr>
              <a:grpSpLocks/>
            </p:cNvGrpSpPr>
            <p:nvPr/>
          </p:nvGrpSpPr>
          <p:grpSpPr bwMode="auto">
            <a:xfrm>
              <a:off x="1143000" y="1600200"/>
              <a:ext cx="1524000" cy="1524000"/>
              <a:chOff x="990600" y="1447800"/>
              <a:chExt cx="1524000" cy="1524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4790839" y="1882895"/>
            <a:ext cx="2265857" cy="2101070"/>
            <a:chOff x="6747514" y="1409573"/>
            <a:chExt cx="3829046" cy="3263391"/>
          </a:xfrm>
        </p:grpSpPr>
        <p:sp>
          <p:nvSpPr>
            <p:cNvPr id="121" name="Rectangle 120"/>
            <p:cNvSpPr/>
            <p:nvPr/>
          </p:nvSpPr>
          <p:spPr>
            <a:xfrm>
              <a:off x="8273261" y="2386378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8274909" y="3693946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657794" y="2400811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8662035" y="3050990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662035" y="2734371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664564" y="2066013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7" name="Group 552"/>
            <p:cNvGrpSpPr>
              <a:grpSpLocks/>
            </p:cNvGrpSpPr>
            <p:nvPr/>
          </p:nvGrpSpPr>
          <p:grpSpPr bwMode="auto">
            <a:xfrm>
              <a:off x="6747514" y="1409573"/>
              <a:ext cx="3829046" cy="3263391"/>
              <a:chOff x="990600" y="1447800"/>
              <a:chExt cx="1524000" cy="1524000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28" name="Rectangle 127"/>
            <p:cNvSpPr/>
            <p:nvPr/>
          </p:nvSpPr>
          <p:spPr>
            <a:xfrm>
              <a:off x="8662984" y="3388981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650294" y="3693946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040698" y="3684226"/>
              <a:ext cx="382904" cy="32633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49" name="Group 552"/>
          <p:cNvGrpSpPr>
            <a:grpSpLocks/>
          </p:cNvGrpSpPr>
          <p:nvPr/>
        </p:nvGrpSpPr>
        <p:grpSpPr bwMode="auto">
          <a:xfrm>
            <a:off x="4783890" y="4326538"/>
            <a:ext cx="2265857" cy="2101070"/>
            <a:chOff x="990600" y="1447800"/>
            <a:chExt cx="1524000" cy="1524000"/>
          </a:xfrm>
        </p:grpSpPr>
        <p:sp>
          <p:nvSpPr>
            <p:cNvPr id="353" name="Rectangle 352"/>
            <p:cNvSpPr/>
            <p:nvPr/>
          </p:nvSpPr>
          <p:spPr>
            <a:xfrm>
              <a:off x="9906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1430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2954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4478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6002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9906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1430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2954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4478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6002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9906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1430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2954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4478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16002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7526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19050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20574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2098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362200" y="1447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17526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19050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20574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22098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2362200" y="1600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17526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19050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20574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22098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362200" y="1752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9906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11430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2954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4478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16002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9906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1430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2954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14478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16002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9906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11430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12954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4478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6002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7526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9050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20574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22098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2362200" y="1905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17526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19050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20574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22098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2362200" y="2057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17526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9050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20574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22098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2362200" y="22098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9906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1430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12954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14478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16002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9906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11430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12954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4478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6002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9906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1430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2954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14478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16002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17526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19050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20574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2098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2362200" y="23622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17526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19050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20574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22098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2362200" y="25146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17526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19050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20574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22098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2362200" y="26670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9906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11430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12954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14478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16002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7526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9050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20574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22098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2362200" y="2819400"/>
              <a:ext cx="152400" cy="152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63" name="Group 462"/>
          <p:cNvGrpSpPr/>
          <p:nvPr/>
        </p:nvGrpSpPr>
        <p:grpSpPr>
          <a:xfrm>
            <a:off x="5897458" y="4746752"/>
            <a:ext cx="922228" cy="1485039"/>
            <a:chOff x="8170264" y="4818470"/>
            <a:chExt cx="922228" cy="1485039"/>
          </a:xfrm>
        </p:grpSpPr>
        <p:sp>
          <p:nvSpPr>
            <p:cNvPr id="343" name="Rectangle 342"/>
            <p:cNvSpPr/>
            <p:nvPr/>
          </p:nvSpPr>
          <p:spPr>
            <a:xfrm>
              <a:off x="8411772" y="5042660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8406111" y="6091992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8639322" y="5034023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8641831" y="5470557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8641831" y="5248779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643328" y="4818470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8642393" y="5688166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8634884" y="5884512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8865907" y="6093402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8648156" y="6092863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8170264" y="6089222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8403341" y="5892003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8417722" y="5479525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8417722" y="5257747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8419219" y="4827438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8420406" y="5674256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8195110" y="5035360"/>
              <a:ext cx="226585" cy="2101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81" name="Group 580"/>
          <p:cNvGrpSpPr/>
          <p:nvPr/>
        </p:nvGrpSpPr>
        <p:grpSpPr>
          <a:xfrm>
            <a:off x="1335488" y="4326538"/>
            <a:ext cx="2171951" cy="2065165"/>
            <a:chOff x="1608417" y="4448281"/>
            <a:chExt cx="2171951" cy="2065165"/>
          </a:xfrm>
        </p:grpSpPr>
        <p:sp>
          <p:nvSpPr>
            <p:cNvPr id="466" name="Rectangle 465"/>
            <p:cNvSpPr/>
            <p:nvPr/>
          </p:nvSpPr>
          <p:spPr bwMode="auto">
            <a:xfrm>
              <a:off x="1821807" y="4860150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7" name="Rectangle 466"/>
            <p:cNvSpPr/>
            <p:nvPr/>
          </p:nvSpPr>
          <p:spPr bwMode="auto">
            <a:xfrm>
              <a:off x="1821807" y="5066084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8" name="Rectangle 467"/>
            <p:cNvSpPr/>
            <p:nvPr/>
          </p:nvSpPr>
          <p:spPr bwMode="auto">
            <a:xfrm>
              <a:off x="1821807" y="5272019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9" name="Rectangle 468"/>
            <p:cNvSpPr/>
            <p:nvPr/>
          </p:nvSpPr>
          <p:spPr bwMode="auto">
            <a:xfrm>
              <a:off x="2039002" y="5477953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2256197" y="5683887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1" name="Rectangle 470"/>
            <p:cNvSpPr/>
            <p:nvPr/>
          </p:nvSpPr>
          <p:spPr bwMode="auto">
            <a:xfrm>
              <a:off x="2039002" y="4654216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2" name="Rectangle 471"/>
            <p:cNvSpPr/>
            <p:nvPr/>
          </p:nvSpPr>
          <p:spPr bwMode="auto">
            <a:xfrm>
              <a:off x="2690588" y="4654216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3" name="Rectangle 472"/>
            <p:cNvSpPr/>
            <p:nvPr/>
          </p:nvSpPr>
          <p:spPr bwMode="auto">
            <a:xfrm>
              <a:off x="2256197" y="4448281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4" name="Rectangle 473"/>
            <p:cNvSpPr/>
            <p:nvPr/>
          </p:nvSpPr>
          <p:spPr bwMode="auto">
            <a:xfrm>
              <a:off x="2473393" y="4448281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5" name="Rectangle 474"/>
            <p:cNvSpPr/>
            <p:nvPr/>
          </p:nvSpPr>
          <p:spPr bwMode="auto">
            <a:xfrm>
              <a:off x="2473393" y="5683887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6" name="Rectangle 475"/>
            <p:cNvSpPr/>
            <p:nvPr/>
          </p:nvSpPr>
          <p:spPr bwMode="auto">
            <a:xfrm>
              <a:off x="2690588" y="5477953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7" name="Rectangle 476"/>
            <p:cNvSpPr/>
            <p:nvPr/>
          </p:nvSpPr>
          <p:spPr bwMode="auto">
            <a:xfrm>
              <a:off x="2907783" y="5272019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8" name="Rectangle 477"/>
            <p:cNvSpPr/>
            <p:nvPr/>
          </p:nvSpPr>
          <p:spPr bwMode="auto">
            <a:xfrm>
              <a:off x="2907783" y="5066084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2907783" y="4860150"/>
              <a:ext cx="217195" cy="2059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80" name="Group 668"/>
            <p:cNvGrpSpPr>
              <a:grpSpLocks/>
            </p:cNvGrpSpPr>
            <p:nvPr/>
          </p:nvGrpSpPr>
          <p:grpSpPr bwMode="auto">
            <a:xfrm>
              <a:off x="1608417" y="4454103"/>
              <a:ext cx="2171951" cy="2059343"/>
              <a:chOff x="990600" y="1447800"/>
              <a:chExt cx="1524000" cy="1524000"/>
            </a:xfrm>
          </p:grpSpPr>
          <p:sp>
            <p:nvSpPr>
              <p:cNvPr id="481" name="Rectangle 480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808" name="Group 807"/>
          <p:cNvGrpSpPr/>
          <p:nvPr/>
        </p:nvGrpSpPr>
        <p:grpSpPr>
          <a:xfrm>
            <a:off x="7853220" y="1903759"/>
            <a:ext cx="2265857" cy="2101070"/>
            <a:chOff x="7853220" y="1903759"/>
            <a:chExt cx="2265857" cy="2101070"/>
          </a:xfrm>
        </p:grpSpPr>
        <p:grpSp>
          <p:nvGrpSpPr>
            <p:cNvPr id="238" name="Group 552"/>
            <p:cNvGrpSpPr>
              <a:grpSpLocks/>
            </p:cNvGrpSpPr>
            <p:nvPr/>
          </p:nvGrpSpPr>
          <p:grpSpPr bwMode="auto">
            <a:xfrm>
              <a:off x="7853220" y="1903759"/>
              <a:ext cx="2265857" cy="2101070"/>
              <a:chOff x="990600" y="1447800"/>
              <a:chExt cx="1524000" cy="15240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695" name="Group 694"/>
            <p:cNvGrpSpPr/>
            <p:nvPr/>
          </p:nvGrpSpPr>
          <p:grpSpPr>
            <a:xfrm>
              <a:off x="8530466" y="2326395"/>
              <a:ext cx="685151" cy="1259274"/>
              <a:chOff x="8530466" y="2326395"/>
              <a:chExt cx="685151" cy="1259274"/>
            </a:xfrm>
          </p:grpSpPr>
          <p:sp>
            <p:nvSpPr>
              <p:cNvPr id="232" name="Rectangle 231"/>
              <p:cNvSpPr/>
              <p:nvPr/>
            </p:nvSpPr>
            <p:spPr>
              <a:xfrm>
                <a:off x="8530466" y="2331841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8763037" y="2331976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983638" y="2541948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757805" y="2956123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986147" y="2756704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987644" y="2326395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537392" y="3165090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989032" y="3374508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8751400" y="3375562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8536768" y="3374330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809" name="Group 808"/>
          <p:cNvGrpSpPr/>
          <p:nvPr/>
        </p:nvGrpSpPr>
        <p:grpSpPr>
          <a:xfrm rot="5400000">
            <a:off x="7935467" y="4244000"/>
            <a:ext cx="2101359" cy="2265857"/>
            <a:chOff x="7853220" y="1903759"/>
            <a:chExt cx="2265857" cy="2101070"/>
          </a:xfrm>
        </p:grpSpPr>
        <p:grpSp>
          <p:nvGrpSpPr>
            <p:cNvPr id="810" name="Group 552"/>
            <p:cNvGrpSpPr>
              <a:grpSpLocks/>
            </p:cNvGrpSpPr>
            <p:nvPr/>
          </p:nvGrpSpPr>
          <p:grpSpPr bwMode="auto">
            <a:xfrm>
              <a:off x="7853220" y="1903759"/>
              <a:ext cx="2265857" cy="2101070"/>
              <a:chOff x="990600" y="1447800"/>
              <a:chExt cx="1524000" cy="1524000"/>
            </a:xfrm>
          </p:grpSpPr>
          <p:sp>
            <p:nvSpPr>
              <p:cNvPr id="822" name="Rectangle 821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811" name="Group 810"/>
            <p:cNvGrpSpPr/>
            <p:nvPr/>
          </p:nvGrpSpPr>
          <p:grpSpPr>
            <a:xfrm>
              <a:off x="8530466" y="2326395"/>
              <a:ext cx="685151" cy="1259274"/>
              <a:chOff x="8530466" y="2326395"/>
              <a:chExt cx="685151" cy="1259274"/>
            </a:xfrm>
          </p:grpSpPr>
          <p:sp>
            <p:nvSpPr>
              <p:cNvPr id="812" name="Rectangle 811"/>
              <p:cNvSpPr/>
              <p:nvPr/>
            </p:nvSpPr>
            <p:spPr>
              <a:xfrm>
                <a:off x="8530466" y="2331841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8763037" y="2331976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8983638" y="2541948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8757805" y="2956123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8986147" y="2756704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8987644" y="2326395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8537392" y="3165090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8989032" y="3374508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0" name="Rectangle 819"/>
              <p:cNvSpPr/>
              <p:nvPr/>
            </p:nvSpPr>
            <p:spPr>
              <a:xfrm>
                <a:off x="8751400" y="3375562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21" name="Rectangle 820"/>
              <p:cNvSpPr/>
              <p:nvPr/>
            </p:nvSpPr>
            <p:spPr>
              <a:xfrm>
                <a:off x="8536768" y="3374330"/>
                <a:ext cx="226585" cy="21010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941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the function you want to learn</a:t>
            </a:r>
          </a:p>
          <a:p>
            <a:r>
              <a:rPr lang="en-US" dirty="0"/>
              <a:t>Determine an encoding for the data </a:t>
            </a:r>
          </a:p>
          <a:p>
            <a:r>
              <a:rPr lang="en-US" dirty="0"/>
              <a:t>Pick a network architecture</a:t>
            </a:r>
          </a:p>
          <a:p>
            <a:pPr lvl="1"/>
            <a:r>
              <a:rPr lang="en-US" dirty="0"/>
              <a:t>Number of layers  (between 3 and 100)</a:t>
            </a:r>
          </a:p>
          <a:p>
            <a:pPr lvl="1"/>
            <a:r>
              <a:rPr lang="en-US" dirty="0"/>
              <a:t>Activation functions function (</a:t>
            </a:r>
            <a:r>
              <a:rPr lang="en-US" dirty="0" err="1"/>
              <a:t>tanh,ReLU</a:t>
            </a:r>
            <a:r>
              <a:rPr lang="en-US" dirty="0"/>
              <a:t>, linear)</a:t>
            </a:r>
          </a:p>
          <a:p>
            <a:pPr lvl="1"/>
            <a:r>
              <a:rPr lang="en-US" dirty="0"/>
              <a:t>Select how units connect within and between layers</a:t>
            </a:r>
          </a:p>
          <a:p>
            <a:r>
              <a:rPr lang="en-US" dirty="0"/>
              <a:t>Pick a gradient descent algorithm</a:t>
            </a:r>
          </a:p>
          <a:p>
            <a:r>
              <a:rPr lang="en-US" dirty="0"/>
              <a:t>Pick regularization approach (e.g. dropout)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51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144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A possibility: one fully-connected hidden layer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766176" y="2438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766176" y="2133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766176" y="2743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766176" y="3048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766176" y="3352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766176" y="3657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766176" y="3962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9" name="TextBox 130"/>
          <p:cNvSpPr txBox="1">
            <a:spLocks noChangeArrowheads="1"/>
          </p:cNvSpPr>
          <p:nvPr/>
        </p:nvSpPr>
        <p:spPr bwMode="auto">
          <a:xfrm>
            <a:off x="1981201" y="1066801"/>
            <a:ext cx="2174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dirty="0"/>
              <a:t>INPUT LAYER</a:t>
            </a:r>
          </a:p>
        </p:txBody>
      </p:sp>
      <p:sp>
        <p:nvSpPr>
          <p:cNvPr id="48140" name="TextBox 131"/>
          <p:cNvSpPr txBox="1">
            <a:spLocks noChangeArrowheads="1"/>
          </p:cNvSpPr>
          <p:nvPr/>
        </p:nvSpPr>
        <p:spPr bwMode="auto">
          <a:xfrm>
            <a:off x="4802188" y="1066801"/>
            <a:ext cx="2436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HIDDEN LAYER</a:t>
            </a:r>
          </a:p>
        </p:txBody>
      </p:sp>
      <p:sp>
        <p:nvSpPr>
          <p:cNvPr id="48141" name="TextBox 132"/>
          <p:cNvSpPr txBox="1">
            <a:spLocks noChangeArrowheads="1"/>
          </p:cNvSpPr>
          <p:nvPr/>
        </p:nvSpPr>
        <p:spPr bwMode="auto">
          <a:xfrm>
            <a:off x="7620000" y="1066801"/>
            <a:ext cx="251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OUTPUT LAYER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070976" y="2590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070976" y="2286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6070976" y="2895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070976" y="3200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070976" y="3505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070976" y="3810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070976" y="4114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5461376" y="2286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5461376" y="1981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5461376" y="2590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5461376" y="2895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5461376" y="3200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5461376" y="3505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461376" y="3810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375776" y="2743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375776" y="2438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6375776" y="3048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6375776" y="3352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6375776" y="3657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6375776" y="3962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6375776" y="4267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5156576" y="2133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156576" y="1828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5156576" y="2438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156576" y="2743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5156576" y="3048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5156576" y="3352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5156576" y="3657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76" name="TextBox 168"/>
          <p:cNvSpPr txBox="1">
            <a:spLocks noChangeArrowheads="1"/>
          </p:cNvSpPr>
          <p:nvPr/>
        </p:nvSpPr>
        <p:spPr bwMode="auto">
          <a:xfrm>
            <a:off x="2184777" y="3810001"/>
            <a:ext cx="1185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/>
              <a:t>One input</a:t>
            </a:r>
          </a:p>
          <a:p>
            <a:pPr eaLnBrk="1" hangingPunct="1"/>
            <a:r>
              <a:rPr lang="en-US" altLang="en-US" sz="1800" dirty="0"/>
              <a:t>per pixel</a:t>
            </a:r>
          </a:p>
        </p:txBody>
      </p:sp>
      <p:sp>
        <p:nvSpPr>
          <p:cNvPr id="48177" name="TextBox 169"/>
          <p:cNvSpPr txBox="1">
            <a:spLocks noChangeArrowheads="1"/>
          </p:cNvSpPr>
          <p:nvPr/>
        </p:nvSpPr>
        <p:spPr bwMode="auto">
          <a:xfrm>
            <a:off x="4463920" y="4529435"/>
            <a:ext cx="2864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/>
              <a:t>One hidden node per</a:t>
            </a:r>
          </a:p>
          <a:p>
            <a:pPr eaLnBrk="1" hangingPunct="1"/>
            <a:r>
              <a:rPr lang="en-US" altLang="en-US" sz="1800" dirty="0"/>
              <a:t>potential shifted image</a:t>
            </a:r>
          </a:p>
          <a:p>
            <a:pPr eaLnBrk="1" hangingPunct="1"/>
            <a:r>
              <a:rPr lang="en-US" altLang="en-US" sz="1800" dirty="0"/>
              <a:t>(what activation function?)</a:t>
            </a:r>
          </a:p>
        </p:txBody>
      </p:sp>
      <p:sp>
        <p:nvSpPr>
          <p:cNvPr id="48178" name="TextBox 170"/>
          <p:cNvSpPr txBox="1">
            <a:spLocks noChangeArrowheads="1"/>
          </p:cNvSpPr>
          <p:nvPr/>
        </p:nvSpPr>
        <p:spPr bwMode="auto">
          <a:xfrm>
            <a:off x="8338778" y="4538032"/>
            <a:ext cx="208262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/>
              <a:t>One output node </a:t>
            </a:r>
          </a:p>
          <a:p>
            <a:pPr eaLnBrk="1" hangingPunct="1"/>
            <a:r>
              <a:rPr lang="en-US" altLang="en-US" sz="1800" dirty="0"/>
              <a:t>per category </a:t>
            </a:r>
          </a:p>
          <a:p>
            <a:pPr eaLnBrk="1" hangingPunct="1"/>
            <a:r>
              <a:rPr lang="en-US" altLang="en-US" sz="1800" dirty="0"/>
              <a:t>(Sigmoid? </a:t>
            </a:r>
            <a:r>
              <a:rPr lang="en-US" altLang="en-US" sz="1800" dirty="0" err="1"/>
              <a:t>ReLU</a:t>
            </a:r>
            <a:r>
              <a:rPr lang="en-US" altLang="en-US" sz="1800" dirty="0"/>
              <a:t>?)</a:t>
            </a:r>
          </a:p>
        </p:txBody>
      </p:sp>
      <p:sp>
        <p:nvSpPr>
          <p:cNvPr id="48185" name="TextBox 177"/>
          <p:cNvSpPr txBox="1">
            <a:spLocks noChangeArrowheads="1"/>
          </p:cNvSpPr>
          <p:nvPr/>
        </p:nvSpPr>
        <p:spPr bwMode="auto">
          <a:xfrm>
            <a:off x="2085529" y="5834533"/>
            <a:ext cx="6045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/>
              <a:t>Each node is connected to EVERY node in the prior layer</a:t>
            </a:r>
          </a:p>
          <a:p>
            <a:pPr eaLnBrk="1" hangingPunct="1"/>
            <a:r>
              <a:rPr lang="en-US" altLang="en-US" sz="1800" dirty="0"/>
              <a:t>(it is just too many lines to draw)</a:t>
            </a:r>
          </a:p>
        </p:txBody>
      </p:sp>
      <p:grpSp>
        <p:nvGrpSpPr>
          <p:cNvPr id="396" name="Group 653"/>
          <p:cNvGrpSpPr>
            <a:grpSpLocks/>
          </p:cNvGrpSpPr>
          <p:nvPr/>
        </p:nvGrpSpPr>
        <p:grpSpPr bwMode="auto">
          <a:xfrm>
            <a:off x="1803777" y="1787978"/>
            <a:ext cx="2057399" cy="2022022"/>
            <a:chOff x="1143000" y="1600200"/>
            <a:chExt cx="1524000" cy="1524000"/>
          </a:xfrm>
        </p:grpSpPr>
        <p:sp>
          <p:nvSpPr>
            <p:cNvPr id="397" name="Rectangle 396"/>
            <p:cNvSpPr/>
            <p:nvPr/>
          </p:nvSpPr>
          <p:spPr>
            <a:xfrm>
              <a:off x="1447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447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1447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16002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7526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6002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20574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17526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19050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19050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20574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2209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2209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2209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11" name="Group 668"/>
            <p:cNvGrpSpPr>
              <a:grpSpLocks/>
            </p:cNvGrpSpPr>
            <p:nvPr/>
          </p:nvGrpSpPr>
          <p:grpSpPr bwMode="auto">
            <a:xfrm>
              <a:off x="1143000" y="1600200"/>
              <a:ext cx="1524000" cy="1524000"/>
              <a:chOff x="990600" y="1447800"/>
              <a:chExt cx="1524000" cy="1524000"/>
            </a:xfrm>
          </p:grpSpPr>
          <p:sp>
            <p:nvSpPr>
              <p:cNvPr id="412" name="Rectangle 411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FC93F15-2108-FB48-80C2-EC1F5B39FEA1}"/>
              </a:ext>
            </a:extLst>
          </p:cNvPr>
          <p:cNvGrpSpPr/>
          <p:nvPr/>
        </p:nvGrpSpPr>
        <p:grpSpPr>
          <a:xfrm>
            <a:off x="8554703" y="1700915"/>
            <a:ext cx="484152" cy="369332"/>
            <a:chOff x="7974844" y="2477364"/>
            <a:chExt cx="484152" cy="36933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7C95D61-ADCE-1E41-A32C-2B586F0F6F81}"/>
                </a:ext>
              </a:extLst>
            </p:cNvPr>
            <p:cNvSpPr/>
            <p:nvPr/>
          </p:nvSpPr>
          <p:spPr>
            <a:xfrm>
              <a:off x="7974844" y="2590800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95D398-58ED-AD48-BCDE-763EBAFAB7C6}"/>
                </a:ext>
              </a:extLst>
            </p:cNvPr>
            <p:cNvSpPr txBox="1"/>
            <p:nvPr/>
          </p:nvSpPr>
          <p:spPr>
            <a:xfrm>
              <a:off x="8157310" y="24773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5D7DC61-63E1-7840-9515-F9A62FA5A3BA}"/>
              </a:ext>
            </a:extLst>
          </p:cNvPr>
          <p:cNvGrpSpPr/>
          <p:nvPr/>
        </p:nvGrpSpPr>
        <p:grpSpPr>
          <a:xfrm>
            <a:off x="8554703" y="2002861"/>
            <a:ext cx="504563" cy="2508613"/>
            <a:chOff x="8554703" y="2002861"/>
            <a:chExt cx="504563" cy="250861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DFE5D52-4408-504B-AA08-68CEB4C4772D}"/>
                </a:ext>
              </a:extLst>
            </p:cNvPr>
            <p:cNvGrpSpPr/>
            <p:nvPr/>
          </p:nvGrpSpPr>
          <p:grpSpPr>
            <a:xfrm>
              <a:off x="8554703" y="2288610"/>
              <a:ext cx="484152" cy="369332"/>
              <a:chOff x="7974844" y="2477364"/>
              <a:chExt cx="484152" cy="369332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F5530A8D-EB54-AC47-9185-FCA5C3AA5AB9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8D804B8F-04C3-B446-A68B-AEB2CB21BC4B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BB3E7CA7-61E4-C84C-9A64-2027F8896B9C}"/>
                </a:ext>
              </a:extLst>
            </p:cNvPr>
            <p:cNvGrpSpPr/>
            <p:nvPr/>
          </p:nvGrpSpPr>
          <p:grpSpPr>
            <a:xfrm>
              <a:off x="8554703" y="2002861"/>
              <a:ext cx="484152" cy="369332"/>
              <a:chOff x="7974844" y="2477364"/>
              <a:chExt cx="484152" cy="36933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24DBE3CA-D27E-094A-A560-F9AE78FC0282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221E5B2-7E11-B545-8428-53FFCADCA3C1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76BDA7C5-DEEE-2247-AB41-A06CF0B4C688}"/>
                </a:ext>
              </a:extLst>
            </p:cNvPr>
            <p:cNvGrpSpPr/>
            <p:nvPr/>
          </p:nvGrpSpPr>
          <p:grpSpPr>
            <a:xfrm>
              <a:off x="8568692" y="2553799"/>
              <a:ext cx="484152" cy="369332"/>
              <a:chOff x="7974844" y="2477364"/>
              <a:chExt cx="484152" cy="36933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FD9CBBC-5953-8044-B9C5-0EDB70A76F6E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2FB1A578-A0EE-7B40-ABE9-FBA78A5F90D4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0777D9F-5AFF-814F-B87D-346DB9BC984A}"/>
                </a:ext>
              </a:extLst>
            </p:cNvPr>
            <p:cNvGrpSpPr/>
            <p:nvPr/>
          </p:nvGrpSpPr>
          <p:grpSpPr>
            <a:xfrm>
              <a:off x="8575114" y="4142142"/>
              <a:ext cx="484152" cy="369332"/>
              <a:chOff x="7974844" y="2477364"/>
              <a:chExt cx="484152" cy="36933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20EB5CC-5629-8D41-8D55-F361B97E3ABE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30A4AF2-1F9A-6F4B-8E55-1CC605FABBE6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</a:t>
                </a:r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4C03143-0B2F-4340-B3B7-936A6400D8CC}"/>
                </a:ext>
              </a:extLst>
            </p:cNvPr>
            <p:cNvGrpSpPr/>
            <p:nvPr/>
          </p:nvGrpSpPr>
          <p:grpSpPr>
            <a:xfrm>
              <a:off x="8575114" y="2831350"/>
              <a:ext cx="484152" cy="369332"/>
              <a:chOff x="7974844" y="2477364"/>
              <a:chExt cx="484152" cy="36933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0F5BA842-5402-F846-8C09-9BD883E010ED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A8D91837-AA8D-E449-9620-ED0BF5892AFF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A6D2D28E-B24E-CE49-A22D-EC41739480A6}"/>
                </a:ext>
              </a:extLst>
            </p:cNvPr>
            <p:cNvGrpSpPr/>
            <p:nvPr/>
          </p:nvGrpSpPr>
          <p:grpSpPr>
            <a:xfrm>
              <a:off x="8575114" y="3091600"/>
              <a:ext cx="484152" cy="369332"/>
              <a:chOff x="7974844" y="2477364"/>
              <a:chExt cx="484152" cy="36933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DEDCCB1-15BE-6E41-A69D-251979ABC0DA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567CAF72-DC39-3D45-B8FD-F25C53BD3698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D5CA864-CEA5-6F49-AF2B-E98DD78B9587}"/>
                </a:ext>
              </a:extLst>
            </p:cNvPr>
            <p:cNvGrpSpPr/>
            <p:nvPr/>
          </p:nvGrpSpPr>
          <p:grpSpPr>
            <a:xfrm>
              <a:off x="8568351" y="3611747"/>
              <a:ext cx="484152" cy="369332"/>
              <a:chOff x="7974844" y="2477364"/>
              <a:chExt cx="484152" cy="369332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DCA4128-0BBA-D84A-ADBC-11665A14D065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BF05536E-AB8F-D443-A24A-3A9415388EB5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538DC3E-8E24-FA4C-B00A-4F49EEF2F5D4}"/>
                </a:ext>
              </a:extLst>
            </p:cNvPr>
            <p:cNvGrpSpPr/>
            <p:nvPr/>
          </p:nvGrpSpPr>
          <p:grpSpPr>
            <a:xfrm>
              <a:off x="8575114" y="3366648"/>
              <a:ext cx="484152" cy="369332"/>
              <a:chOff x="7974844" y="2477364"/>
              <a:chExt cx="484152" cy="369332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337F9DC7-F360-CD45-A9ED-E2C6385FBBC0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CCDA9164-C13A-1244-B29F-E46520A303A9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FB39C8A2-C582-BC4E-9281-0A04067A2511}"/>
                </a:ext>
              </a:extLst>
            </p:cNvPr>
            <p:cNvGrpSpPr/>
            <p:nvPr/>
          </p:nvGrpSpPr>
          <p:grpSpPr>
            <a:xfrm>
              <a:off x="8554703" y="3887698"/>
              <a:ext cx="484152" cy="369332"/>
              <a:chOff x="7974844" y="2477364"/>
              <a:chExt cx="484152" cy="369332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E8261CB-1831-7844-9E66-2C1193DA529E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4F25DB7-CCF4-6B42-944D-7458FE830313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0957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70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Another possibility</a:t>
            </a:r>
          </a:p>
        </p:txBody>
      </p:sp>
      <p:sp>
        <p:nvSpPr>
          <p:cNvPr id="50180" name="TextBox 130"/>
          <p:cNvSpPr txBox="1">
            <a:spLocks noChangeArrowheads="1"/>
          </p:cNvSpPr>
          <p:nvPr/>
        </p:nvSpPr>
        <p:spPr bwMode="auto">
          <a:xfrm>
            <a:off x="756834" y="1066801"/>
            <a:ext cx="2174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INPUT LAYER</a:t>
            </a:r>
          </a:p>
        </p:txBody>
      </p:sp>
      <p:sp>
        <p:nvSpPr>
          <p:cNvPr id="50181" name="TextBox 131"/>
          <p:cNvSpPr txBox="1">
            <a:spLocks noChangeArrowheads="1"/>
          </p:cNvSpPr>
          <p:nvPr/>
        </p:nvSpPr>
        <p:spPr bwMode="auto">
          <a:xfrm>
            <a:off x="3299317" y="1033660"/>
            <a:ext cx="1622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HIDDEN 1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548850" y="1814993"/>
            <a:ext cx="457200" cy="2133600"/>
            <a:chOff x="5827308" y="1547044"/>
            <a:chExt cx="457200" cy="2133600"/>
          </a:xfrm>
        </p:grpSpPr>
        <p:sp>
          <p:nvSpPr>
            <p:cNvPr id="141" name="Rectangle 140"/>
            <p:cNvSpPr/>
            <p:nvPr/>
          </p:nvSpPr>
          <p:spPr>
            <a:xfrm>
              <a:off x="6132108" y="20042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132108" y="16994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132108" y="23090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132108" y="26138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132108" y="29186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6132108" y="32234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6132108" y="35282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827308" y="18518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827308" y="15470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827308" y="21566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827308" y="24614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827308" y="27662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827308" y="30710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827308" y="33758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0203" name="TextBox 168"/>
          <p:cNvSpPr txBox="1">
            <a:spLocks noChangeArrowheads="1"/>
          </p:cNvSpPr>
          <p:nvPr/>
        </p:nvSpPr>
        <p:spPr bwMode="auto">
          <a:xfrm>
            <a:off x="1137833" y="3810001"/>
            <a:ext cx="12969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One input</a:t>
            </a:r>
          </a:p>
          <a:p>
            <a:pPr eaLnBrk="1" hangingPunct="1"/>
            <a:r>
              <a:rPr lang="en-US" altLang="en-US" sz="2000"/>
              <a:t>per pixel</a:t>
            </a:r>
          </a:p>
        </p:txBody>
      </p:sp>
      <p:sp>
        <p:nvSpPr>
          <p:cNvPr id="137" name="TextBox 131"/>
          <p:cNvSpPr txBox="1">
            <a:spLocks noChangeArrowheads="1"/>
          </p:cNvSpPr>
          <p:nvPr/>
        </p:nvSpPr>
        <p:spPr bwMode="auto">
          <a:xfrm>
            <a:off x="5284720" y="1033659"/>
            <a:ext cx="1622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dirty="0"/>
              <a:t>HIDDEN 2</a:t>
            </a:r>
          </a:p>
        </p:txBody>
      </p:sp>
      <p:sp>
        <p:nvSpPr>
          <p:cNvPr id="138" name="TextBox 131"/>
          <p:cNvSpPr txBox="1">
            <a:spLocks noChangeArrowheads="1"/>
          </p:cNvSpPr>
          <p:nvPr/>
        </p:nvSpPr>
        <p:spPr bwMode="auto">
          <a:xfrm>
            <a:off x="7032327" y="1033660"/>
            <a:ext cx="1622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dirty="0"/>
              <a:t>HIDDEN 3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099416" y="22339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099416" y="19291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099416" y="25387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4099416" y="28435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099416" y="31483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4099416" y="34531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099416" y="37579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4404216" y="23863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4404216" y="20815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404216" y="26911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4404216" y="29959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4404216" y="33007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4404216" y="36055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4404216" y="39103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3794616" y="20815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794616" y="17767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794616" y="23863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3794616" y="26911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3794616" y="29959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3794616" y="33007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794616" y="36055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4709016" y="25387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4709016" y="22339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4709016" y="28435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4709016" y="31483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4709016" y="34531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4709016" y="37579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4709016" y="40627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3489816" y="19291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3489816" y="16243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3489816" y="22339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3489816" y="25387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3489816" y="28435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3489816" y="31483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3489816" y="3453136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843185" y="1746804"/>
            <a:ext cx="457200" cy="2133600"/>
            <a:chOff x="5827308" y="1547044"/>
            <a:chExt cx="457200" cy="2133600"/>
          </a:xfrm>
        </p:grpSpPr>
        <p:sp>
          <p:nvSpPr>
            <p:cNvPr id="209" name="Rectangle 208"/>
            <p:cNvSpPr/>
            <p:nvPr/>
          </p:nvSpPr>
          <p:spPr>
            <a:xfrm>
              <a:off x="6132108" y="20042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132108" y="16994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6132108" y="23090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6132108" y="26138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6132108" y="29186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132108" y="32234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132108" y="35282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827308" y="18518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5827308" y="15470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5827308" y="21566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827308" y="24614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5827308" y="27662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5827308" y="30710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827308" y="3375844"/>
              <a:ext cx="152400" cy="152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3" name="TextBox 168"/>
          <p:cNvSpPr txBox="1">
            <a:spLocks noChangeArrowheads="1"/>
          </p:cNvSpPr>
          <p:nvPr/>
        </p:nvSpPr>
        <p:spPr bwMode="auto">
          <a:xfrm>
            <a:off x="3754667" y="4408332"/>
            <a:ext cx="8418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dirty="0" err="1"/>
              <a:t>ReLU</a:t>
            </a:r>
            <a:endParaRPr lang="en-US" altLang="en-US" sz="2000" dirty="0"/>
          </a:p>
        </p:txBody>
      </p:sp>
      <p:sp>
        <p:nvSpPr>
          <p:cNvPr id="224" name="TextBox 168"/>
          <p:cNvSpPr txBox="1">
            <a:spLocks noChangeArrowheads="1"/>
          </p:cNvSpPr>
          <p:nvPr/>
        </p:nvSpPr>
        <p:spPr bwMode="auto">
          <a:xfrm>
            <a:off x="5603170" y="4408332"/>
            <a:ext cx="12538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dirty="0"/>
              <a:t>Max Pool</a:t>
            </a:r>
          </a:p>
        </p:txBody>
      </p:sp>
      <p:sp>
        <p:nvSpPr>
          <p:cNvPr id="225" name="TextBox 168"/>
          <p:cNvSpPr txBox="1">
            <a:spLocks noChangeArrowheads="1"/>
          </p:cNvSpPr>
          <p:nvPr/>
        </p:nvSpPr>
        <p:spPr bwMode="auto">
          <a:xfrm>
            <a:off x="7394606" y="4408332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Linear</a:t>
            </a:r>
            <a:endParaRPr lang="en-US" altLang="en-US" sz="2000" dirty="0"/>
          </a:p>
        </p:txBody>
      </p:sp>
      <p:sp>
        <p:nvSpPr>
          <p:cNvPr id="226" name="TextBox 168"/>
          <p:cNvSpPr txBox="1">
            <a:spLocks noChangeArrowheads="1"/>
          </p:cNvSpPr>
          <p:nvPr/>
        </p:nvSpPr>
        <p:spPr bwMode="auto">
          <a:xfrm>
            <a:off x="8917676" y="4408332"/>
            <a:ext cx="11128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dirty="0"/>
              <a:t>Sigmoid</a:t>
            </a:r>
          </a:p>
        </p:txBody>
      </p:sp>
      <p:sp>
        <p:nvSpPr>
          <p:cNvPr id="227" name="TextBox 168"/>
          <p:cNvSpPr txBox="1">
            <a:spLocks noChangeArrowheads="1"/>
          </p:cNvSpPr>
          <p:nvPr/>
        </p:nvSpPr>
        <p:spPr bwMode="auto">
          <a:xfrm>
            <a:off x="2709704" y="5422008"/>
            <a:ext cx="68765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800" dirty="0"/>
              <a:t>HUGE DESIGN SPACE!</a:t>
            </a:r>
          </a:p>
        </p:txBody>
      </p:sp>
      <p:grpSp>
        <p:nvGrpSpPr>
          <p:cNvPr id="194" name="Group 653"/>
          <p:cNvGrpSpPr>
            <a:grpSpLocks/>
          </p:cNvGrpSpPr>
          <p:nvPr/>
        </p:nvGrpSpPr>
        <p:grpSpPr bwMode="auto">
          <a:xfrm>
            <a:off x="827233" y="1746804"/>
            <a:ext cx="2057399" cy="2022022"/>
            <a:chOff x="1143000" y="1600200"/>
            <a:chExt cx="1524000" cy="1524000"/>
          </a:xfrm>
        </p:grpSpPr>
        <p:sp>
          <p:nvSpPr>
            <p:cNvPr id="195" name="Rectangle 194"/>
            <p:cNvSpPr/>
            <p:nvPr/>
          </p:nvSpPr>
          <p:spPr>
            <a:xfrm>
              <a:off x="1447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447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447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6002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7526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6002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057400" y="1905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526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5000" y="1752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1905000" y="26670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2057400" y="25146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2209800" y="23622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209800" y="22098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209800" y="2057400"/>
              <a:ext cx="152400" cy="1524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28" name="Group 668"/>
            <p:cNvGrpSpPr>
              <a:grpSpLocks/>
            </p:cNvGrpSpPr>
            <p:nvPr/>
          </p:nvGrpSpPr>
          <p:grpSpPr bwMode="auto">
            <a:xfrm>
              <a:off x="1143000" y="1600200"/>
              <a:ext cx="1524000" cy="1524000"/>
              <a:chOff x="990600" y="1447800"/>
              <a:chExt cx="1524000" cy="1524000"/>
            </a:xfrm>
          </p:grpSpPr>
          <p:sp>
            <p:nvSpPr>
              <p:cNvPr id="229" name="Rectangle 228"/>
              <p:cNvSpPr/>
              <p:nvPr/>
            </p:nvSpPr>
            <p:spPr>
              <a:xfrm>
                <a:off x="990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1143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1295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1447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1600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990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1143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1295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1447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1600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990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143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1295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447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1600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17526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19050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20574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22098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2362200" y="1447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7526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9050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20574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22098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2362200" y="1600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17526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9050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20574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22098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362200" y="1752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990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143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1295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1447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1600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990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143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1295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447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600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990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1143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295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447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600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17526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19050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20574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22098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2362200" y="1905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17526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9050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20574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22098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2362200" y="2057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7526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19050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20574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22098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2362200" y="2209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990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1143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1295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1447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1600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990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1143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1295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447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600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990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1143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1295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1447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1600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17526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19050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20574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22098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2362200" y="23622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17526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19050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20574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22098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2362200" y="25146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7526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19050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20574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22098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2362200" y="26670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990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1143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1295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1447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1600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17526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19050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20574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22098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2362200" y="28194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353" name="TextBox 131"/>
          <p:cNvSpPr txBox="1">
            <a:spLocks noChangeArrowheads="1"/>
          </p:cNvSpPr>
          <p:nvPr/>
        </p:nvSpPr>
        <p:spPr bwMode="auto">
          <a:xfrm>
            <a:off x="8681285" y="1031102"/>
            <a:ext cx="1449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dirty="0"/>
              <a:t>OUTPUT</a:t>
            </a: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A2F64D8D-375C-484F-A947-9982F5E42DCB}"/>
              </a:ext>
            </a:extLst>
          </p:cNvPr>
          <p:cNvGrpSpPr/>
          <p:nvPr/>
        </p:nvGrpSpPr>
        <p:grpSpPr>
          <a:xfrm>
            <a:off x="9153721" y="1701269"/>
            <a:ext cx="504563" cy="2508613"/>
            <a:chOff x="8554703" y="2002861"/>
            <a:chExt cx="504563" cy="2508613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544DF84A-2522-1A4A-B28F-51189D3CDFC6}"/>
                </a:ext>
              </a:extLst>
            </p:cNvPr>
            <p:cNvGrpSpPr/>
            <p:nvPr/>
          </p:nvGrpSpPr>
          <p:grpSpPr>
            <a:xfrm>
              <a:off x="8554703" y="2288610"/>
              <a:ext cx="484152" cy="369332"/>
              <a:chOff x="7974844" y="2477364"/>
              <a:chExt cx="484152" cy="369332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C7341708-BCD5-A748-86F3-6632CF67F4E3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BC50C641-8353-3941-ADE3-7DA717355AA5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4BFF0E38-8B52-AE42-88DA-AE80D7C13E8E}"/>
                </a:ext>
              </a:extLst>
            </p:cNvPr>
            <p:cNvGrpSpPr/>
            <p:nvPr/>
          </p:nvGrpSpPr>
          <p:grpSpPr>
            <a:xfrm>
              <a:off x="8554703" y="2002861"/>
              <a:ext cx="484152" cy="369332"/>
              <a:chOff x="7974844" y="2477364"/>
              <a:chExt cx="484152" cy="369332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6D21FE04-D740-714F-A38B-E5B68905980B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28B8529D-C352-D34A-8007-FD369A1C2F13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7C0367B2-4DD9-134B-BB48-E2ABB9FB57A7}"/>
                </a:ext>
              </a:extLst>
            </p:cNvPr>
            <p:cNvGrpSpPr/>
            <p:nvPr/>
          </p:nvGrpSpPr>
          <p:grpSpPr>
            <a:xfrm>
              <a:off x="8568692" y="2553799"/>
              <a:ext cx="484152" cy="369332"/>
              <a:chOff x="7974844" y="2477364"/>
              <a:chExt cx="484152" cy="369332"/>
            </a:xfrm>
          </p:grpSpPr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EE6E96BD-8800-0148-8118-F5B2946C9C84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A5E731E6-633A-5848-81DC-8852F66FEED3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82A9F90-5746-9D45-8EB7-3FCFE37A91C5}"/>
                </a:ext>
              </a:extLst>
            </p:cNvPr>
            <p:cNvGrpSpPr/>
            <p:nvPr/>
          </p:nvGrpSpPr>
          <p:grpSpPr>
            <a:xfrm>
              <a:off x="8575114" y="4142142"/>
              <a:ext cx="484152" cy="369332"/>
              <a:chOff x="7974844" y="2477364"/>
              <a:chExt cx="484152" cy="369332"/>
            </a:xfrm>
          </p:grpSpPr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1FBB7955-B545-614F-892A-BA13017706D1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CEAC56BE-02EC-FA44-A8EE-F23507E3D3BE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</a:t>
                </a:r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9787481A-4274-2046-ABCA-5987C0DBE075}"/>
                </a:ext>
              </a:extLst>
            </p:cNvPr>
            <p:cNvGrpSpPr/>
            <p:nvPr/>
          </p:nvGrpSpPr>
          <p:grpSpPr>
            <a:xfrm>
              <a:off x="8575114" y="2831350"/>
              <a:ext cx="484152" cy="369332"/>
              <a:chOff x="7974844" y="2477364"/>
              <a:chExt cx="484152" cy="369332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B05BD1CB-A330-9C4B-84BB-6D0B27F12640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5555022-5BAC-6A4B-8F41-2FF74CBA8ACD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58E2B6D3-3DC0-AA42-B4E9-0D200028CE9C}"/>
                </a:ext>
              </a:extLst>
            </p:cNvPr>
            <p:cNvGrpSpPr/>
            <p:nvPr/>
          </p:nvGrpSpPr>
          <p:grpSpPr>
            <a:xfrm>
              <a:off x="8575114" y="3091600"/>
              <a:ext cx="484152" cy="369332"/>
              <a:chOff x="7974844" y="2477364"/>
              <a:chExt cx="484152" cy="369332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89BB2360-0387-B34F-A5B6-D6C2D9DCEC53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280F5E73-37F7-694A-A995-01608DA04C06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6F28FD97-1AF7-1F42-9D09-55E5D19A8EC4}"/>
                </a:ext>
              </a:extLst>
            </p:cNvPr>
            <p:cNvGrpSpPr/>
            <p:nvPr/>
          </p:nvGrpSpPr>
          <p:grpSpPr>
            <a:xfrm>
              <a:off x="8568351" y="3611747"/>
              <a:ext cx="484152" cy="369332"/>
              <a:chOff x="7974844" y="2477364"/>
              <a:chExt cx="484152" cy="369332"/>
            </a:xfrm>
          </p:grpSpPr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8390176E-8CA0-804B-B4F7-7D5CFB9C6E28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43BD1F8A-EF9E-8E4E-83E0-23A065BA34B2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19BC44CD-9995-6D47-888B-99CFCF380CEA}"/>
                </a:ext>
              </a:extLst>
            </p:cNvPr>
            <p:cNvGrpSpPr/>
            <p:nvPr/>
          </p:nvGrpSpPr>
          <p:grpSpPr>
            <a:xfrm>
              <a:off x="8575114" y="3366648"/>
              <a:ext cx="484152" cy="369332"/>
              <a:chOff x="7974844" y="2477364"/>
              <a:chExt cx="484152" cy="369332"/>
            </a:xfrm>
          </p:grpSpPr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FCC72CCD-446A-8448-86E9-DF913F7824E3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8C0F8F47-BE8E-744E-8549-26723F4F6769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9750956F-5B7B-944B-8E32-43B64FC82B65}"/>
                </a:ext>
              </a:extLst>
            </p:cNvPr>
            <p:cNvGrpSpPr/>
            <p:nvPr/>
          </p:nvGrpSpPr>
          <p:grpSpPr>
            <a:xfrm>
              <a:off x="8554703" y="3887698"/>
              <a:ext cx="484152" cy="369332"/>
              <a:chOff x="7974844" y="2477364"/>
              <a:chExt cx="484152" cy="36933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30B7A7F3-C8AE-1947-A2D3-C6272B8543CC}"/>
                  </a:ext>
                </a:extLst>
              </p:cNvPr>
              <p:cNvSpPr/>
              <p:nvPr/>
            </p:nvSpPr>
            <p:spPr>
              <a:xfrm>
                <a:off x="7974844" y="2590800"/>
                <a:ext cx="152400" cy="152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B86A45F0-4B10-D14F-B434-3E94964295C4}"/>
                  </a:ext>
                </a:extLst>
              </p:cNvPr>
              <p:cNvSpPr txBox="1"/>
              <p:nvPr/>
            </p:nvSpPr>
            <p:spPr>
              <a:xfrm>
                <a:off x="8157310" y="247736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228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Convolutional networks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 err="1"/>
              <a:t>LeCun</a:t>
            </a:r>
            <a:r>
              <a:rPr lang="en-US" dirty="0"/>
              <a:t>, Yann,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"Convolutional networks for images, speech, and time series." </a:t>
            </a:r>
            <a:r>
              <a:rPr lang="en-US" i="1" dirty="0"/>
              <a:t>The handbook of brain theory and neural networks</a:t>
            </a:r>
            <a:r>
              <a:rPr lang="en-US" dirty="0"/>
              <a:t>3361.10 (1995): 1995.</a:t>
            </a:r>
          </a:p>
        </p:txBody>
      </p:sp>
    </p:spTree>
    <p:extLst>
      <p:ext uri="{BB962C8B-B14F-4D97-AF65-F5344CB8AC3E}">
        <p14:creationId xmlns:p14="http://schemas.microsoft.com/office/powerpoint/2010/main" val="1831689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18" y="-17559"/>
            <a:ext cx="10515600" cy="1325563"/>
          </a:xfrm>
        </p:spPr>
        <p:txBody>
          <a:bodyPr/>
          <a:lstStyle/>
          <a:p>
            <a:r>
              <a:rPr lang="en-US" dirty="0"/>
              <a:t>How big is that image?</a:t>
            </a:r>
          </a:p>
        </p:txBody>
      </p:sp>
      <p:sp>
        <p:nvSpPr>
          <p:cNvPr id="7" name="Rectangle 6"/>
          <p:cNvSpPr/>
          <p:nvPr/>
        </p:nvSpPr>
        <p:spPr>
          <a:xfrm>
            <a:off x="433281" y="3443671"/>
            <a:ext cx="809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500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6004" y="6026140"/>
            <a:ext cx="1018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1000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7807" b="14715"/>
          <a:stretch/>
        </p:blipFill>
        <p:spPr>
          <a:xfrm>
            <a:off x="1243118" y="1308004"/>
            <a:ext cx="9144000" cy="47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73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71" y="24999"/>
            <a:ext cx="10515600" cy="1325563"/>
          </a:xfrm>
        </p:spPr>
        <p:txBody>
          <a:bodyPr/>
          <a:lstStyle/>
          <a:p>
            <a:r>
              <a:rPr lang="en-US" dirty="0"/>
              <a:t>How many weights in a fully connected net?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235313" y="310050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500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9034" y="4065786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 = 1000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063285" y="2579536"/>
            <a:ext cx="1059411" cy="1503596"/>
            <a:chOff x="5387685" y="2562190"/>
            <a:chExt cx="1059411" cy="1503596"/>
          </a:xfrm>
        </p:grpSpPr>
        <p:sp>
          <p:nvSpPr>
            <p:cNvPr id="12" name="TextBox 11"/>
            <p:cNvSpPr txBox="1"/>
            <p:nvPr/>
          </p:nvSpPr>
          <p:spPr>
            <a:xfrm>
              <a:off x="5465737" y="3008167"/>
              <a:ext cx="981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50</a:t>
              </a:r>
            </a:p>
            <a:p>
              <a:r>
                <a:rPr lang="en-US" sz="2400" dirty="0"/>
                <a:t>Nodes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87685" y="2562190"/>
              <a:ext cx="966637" cy="15035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71823" y="2562507"/>
            <a:ext cx="1005889" cy="1503596"/>
            <a:chOff x="4148507" y="2520770"/>
            <a:chExt cx="849759" cy="1503596"/>
          </a:xfrm>
        </p:grpSpPr>
        <p:sp>
          <p:nvSpPr>
            <p:cNvPr id="11" name="TextBox 10"/>
            <p:cNvSpPr txBox="1"/>
            <p:nvPr/>
          </p:nvSpPr>
          <p:spPr>
            <a:xfrm>
              <a:off x="4169229" y="3025161"/>
              <a:ext cx="8290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</a:t>
              </a:r>
            </a:p>
            <a:p>
              <a:r>
                <a:rPr lang="en-US" sz="2400" dirty="0"/>
                <a:t>Nodes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48507" y="2520770"/>
              <a:ext cx="822661" cy="15035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137" y="2579536"/>
            <a:ext cx="1079448" cy="1503596"/>
            <a:chOff x="8159761" y="2559675"/>
            <a:chExt cx="1079448" cy="1503596"/>
          </a:xfrm>
        </p:grpSpPr>
        <p:sp>
          <p:nvSpPr>
            <p:cNvPr id="14" name="TextBox 13"/>
            <p:cNvSpPr txBox="1"/>
            <p:nvPr/>
          </p:nvSpPr>
          <p:spPr>
            <a:xfrm>
              <a:off x="8159761" y="2992504"/>
              <a:ext cx="981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</a:t>
              </a:r>
            </a:p>
            <a:p>
              <a:r>
                <a:rPr lang="en-US" sz="2400" dirty="0"/>
                <a:t>Nodes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59761" y="2559675"/>
              <a:ext cx="1079448" cy="15035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298600" y="3117447"/>
                <a:ext cx="20770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500000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∙100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 weights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600" y="3117447"/>
                <a:ext cx="2077043" cy="738664"/>
              </a:xfrm>
              <a:prstGeom prst="rect">
                <a:avLst/>
              </a:prstGeom>
              <a:blipFill rotWithShape="0">
                <a:blip r:embed="rId2"/>
                <a:stretch>
                  <a:fillRect l="-5572" r="-5572" b="-2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05775" y="2804108"/>
                <a:ext cx="139736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100∙50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</a:t>
                </a:r>
              </a:p>
              <a:p>
                <a:pPr algn="ctr"/>
                <a:r>
                  <a:rPr lang="en-US" sz="2400" dirty="0"/>
                  <a:t>weights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775" y="2804108"/>
                <a:ext cx="1397369" cy="1107996"/>
              </a:xfrm>
              <a:prstGeom prst="rect">
                <a:avLst/>
              </a:prstGeom>
              <a:blipFill rotWithShape="0"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324979" y="2759075"/>
                <a:ext cx="1070101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50∙2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</a:t>
                </a:r>
              </a:p>
              <a:p>
                <a:pPr algn="ctr"/>
                <a:r>
                  <a:rPr lang="en-US" sz="2400" dirty="0"/>
                  <a:t>Weights</a:t>
                </a:r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79" y="2759075"/>
                <a:ext cx="1070101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4857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17137" y="4908485"/>
                <a:ext cx="84596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50,000,000+5,000+100=50,</m:t>
                    </m:r>
                  </m:oMath>
                </a14:m>
                <a:r>
                  <a:rPr lang="en-US" sz="3200" dirty="0"/>
                  <a:t>005,100 weights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37" y="4908485"/>
                <a:ext cx="8459688" cy="492443"/>
              </a:xfrm>
              <a:prstGeom prst="rect">
                <a:avLst/>
              </a:prstGeom>
              <a:blipFill rotWithShape="0">
                <a:blip r:embed="rId5"/>
                <a:stretch>
                  <a:fillRect t="-23457" r="-1875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884513" y="1812131"/>
            <a:ext cx="66524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  <a:p>
            <a:pPr algn="ctr"/>
            <a:r>
              <a:rPr lang="en-US" sz="2400" dirty="0"/>
              <a:t>Layer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12080" y="1840872"/>
            <a:ext cx="90249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Hidden</a:t>
            </a:r>
          </a:p>
          <a:p>
            <a:pPr algn="ctr"/>
            <a:r>
              <a:rPr lang="en-US" sz="2400" dirty="0"/>
              <a:t>Layer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63285" y="1852596"/>
            <a:ext cx="90249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Hidden</a:t>
            </a:r>
          </a:p>
          <a:p>
            <a:pPr algn="ctr"/>
            <a:r>
              <a:rPr lang="en-US" sz="2400" dirty="0"/>
              <a:t>Layer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65271" y="1837924"/>
            <a:ext cx="89447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pPr algn="ctr"/>
            <a:r>
              <a:rPr lang="en-US" sz="2400" dirty="0"/>
              <a:t>Layer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/>
          <a:srcRect t="7807" b="14715"/>
          <a:stretch/>
        </p:blipFill>
        <p:spPr>
          <a:xfrm>
            <a:off x="1086287" y="2758934"/>
            <a:ext cx="2225823" cy="11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617696"/>
            <a:ext cx="7772400" cy="136207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The Perceptron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Rosenblatt, Frank. "The perceptron: A model for information storage and organization in the brain." Psychological review 65.6 (1958): 386.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45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1032671" cy="1325563"/>
          </a:xfrm>
        </p:spPr>
        <p:txBody>
          <a:bodyPr/>
          <a:lstStyle/>
          <a:p>
            <a:r>
              <a:rPr lang="en-US" dirty="0"/>
              <a:t>Fitting &amp; Hypothesis space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43728"/>
            <a:ext cx="10722429" cy="4803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a model’s hypothesis space is too big, it can learn a crazy, overly specific function (overfitting)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endParaRPr lang="en-US" sz="3200" b="1" dirty="0"/>
          </a:p>
          <a:p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432957" y="3184072"/>
            <a:ext cx="16329" cy="272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449286" y="5910943"/>
            <a:ext cx="8164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219450" y="504774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47065" y="3668714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20202" y="5004708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531679" y="340399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97829" y="4627903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298621" y="429243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964387" y="401756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426529" y="3374799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20000" y="294319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12716" y="410770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Y</a:t>
            </a:r>
            <a:endParaRPr lang="en-US" sz="3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497535" y="5962931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X</a:t>
            </a:r>
            <a:endParaRPr lang="en-US" sz="3200" b="1" dirty="0"/>
          </a:p>
        </p:txBody>
      </p:sp>
      <p:sp>
        <p:nvSpPr>
          <p:cNvPr id="36" name="Freeform 35"/>
          <p:cNvSpPr/>
          <p:nvPr/>
        </p:nvSpPr>
        <p:spPr>
          <a:xfrm>
            <a:off x="2645229" y="3095547"/>
            <a:ext cx="7200900" cy="3092982"/>
          </a:xfrm>
          <a:custGeom>
            <a:avLst/>
            <a:gdLst>
              <a:gd name="connsiteX0" fmla="*/ 0 w 7200900"/>
              <a:gd name="connsiteY0" fmla="*/ 2423510 h 3092982"/>
              <a:gd name="connsiteX1" fmla="*/ 5045528 w 7200900"/>
              <a:gd name="connsiteY1" fmla="*/ 6882 h 3092982"/>
              <a:gd name="connsiteX2" fmla="*/ 7200900 w 7200900"/>
              <a:gd name="connsiteY2" fmla="*/ 3092982 h 309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0900" h="3092982">
                <a:moveTo>
                  <a:pt x="0" y="2423510"/>
                </a:moveTo>
                <a:cubicBezTo>
                  <a:pt x="1922689" y="1159406"/>
                  <a:pt x="3845378" y="-104697"/>
                  <a:pt x="5045528" y="6882"/>
                </a:cubicBezTo>
                <a:cubicBezTo>
                  <a:pt x="6245678" y="118461"/>
                  <a:pt x="7200900" y="3092982"/>
                  <a:pt x="7200900" y="3092982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514600" y="2188315"/>
            <a:ext cx="6906986" cy="4576847"/>
          </a:xfrm>
          <a:custGeom>
            <a:avLst/>
            <a:gdLst>
              <a:gd name="connsiteX0" fmla="*/ 0 w 6906986"/>
              <a:gd name="connsiteY0" fmla="*/ 326285 h 4576847"/>
              <a:gd name="connsiteX1" fmla="*/ 832757 w 6906986"/>
              <a:gd name="connsiteY1" fmla="*/ 3036828 h 4576847"/>
              <a:gd name="connsiteX2" fmla="*/ 1371600 w 6906986"/>
              <a:gd name="connsiteY2" fmla="*/ 4571714 h 4576847"/>
              <a:gd name="connsiteX3" fmla="*/ 1926771 w 6906986"/>
              <a:gd name="connsiteY3" fmla="*/ 2546971 h 4576847"/>
              <a:gd name="connsiteX4" fmla="*/ 2318657 w 6906986"/>
              <a:gd name="connsiteY4" fmla="*/ 1093728 h 4576847"/>
              <a:gd name="connsiteX5" fmla="*/ 2873829 w 6906986"/>
              <a:gd name="connsiteY5" fmla="*/ 2285714 h 4576847"/>
              <a:gd name="connsiteX6" fmla="*/ 3037114 w 6906986"/>
              <a:gd name="connsiteY6" fmla="*/ 1257014 h 4576847"/>
              <a:gd name="connsiteX7" fmla="*/ 3331029 w 6906986"/>
              <a:gd name="connsiteY7" fmla="*/ 244642 h 4576847"/>
              <a:gd name="connsiteX8" fmla="*/ 4049486 w 6906986"/>
              <a:gd name="connsiteY8" fmla="*/ 1616242 h 4576847"/>
              <a:gd name="connsiteX9" fmla="*/ 4555671 w 6906986"/>
              <a:gd name="connsiteY9" fmla="*/ 3951228 h 4576847"/>
              <a:gd name="connsiteX10" fmla="*/ 5225143 w 6906986"/>
              <a:gd name="connsiteY10" fmla="*/ 832471 h 4576847"/>
              <a:gd name="connsiteX11" fmla="*/ 5666014 w 6906986"/>
              <a:gd name="connsiteY11" fmla="*/ 16042 h 4576847"/>
              <a:gd name="connsiteX12" fmla="*/ 6172200 w 6906986"/>
              <a:gd name="connsiteY12" fmla="*/ 1338656 h 4576847"/>
              <a:gd name="connsiteX13" fmla="*/ 6384471 w 6906986"/>
              <a:gd name="connsiteY13" fmla="*/ 4457414 h 4576847"/>
              <a:gd name="connsiteX14" fmla="*/ 6564086 w 6906986"/>
              <a:gd name="connsiteY14" fmla="*/ 1910156 h 4576847"/>
              <a:gd name="connsiteX15" fmla="*/ 6727371 w 6906986"/>
              <a:gd name="connsiteY15" fmla="*/ 489571 h 4576847"/>
              <a:gd name="connsiteX16" fmla="*/ 6906986 w 6906986"/>
              <a:gd name="connsiteY16" fmla="*/ 4049199 h 4576847"/>
              <a:gd name="connsiteX17" fmla="*/ 6906986 w 6906986"/>
              <a:gd name="connsiteY17" fmla="*/ 4049199 h 457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906986" h="4576847">
                <a:moveTo>
                  <a:pt x="0" y="326285"/>
                </a:moveTo>
                <a:cubicBezTo>
                  <a:pt x="302078" y="1327771"/>
                  <a:pt x="604157" y="2329257"/>
                  <a:pt x="832757" y="3036828"/>
                </a:cubicBezTo>
                <a:cubicBezTo>
                  <a:pt x="1061357" y="3744400"/>
                  <a:pt x="1189264" y="4653357"/>
                  <a:pt x="1371600" y="4571714"/>
                </a:cubicBezTo>
                <a:cubicBezTo>
                  <a:pt x="1553936" y="4490071"/>
                  <a:pt x="1768928" y="3126635"/>
                  <a:pt x="1926771" y="2546971"/>
                </a:cubicBezTo>
                <a:cubicBezTo>
                  <a:pt x="2084614" y="1967307"/>
                  <a:pt x="2160814" y="1137271"/>
                  <a:pt x="2318657" y="1093728"/>
                </a:cubicBezTo>
                <a:cubicBezTo>
                  <a:pt x="2476500" y="1050185"/>
                  <a:pt x="2754086" y="2258500"/>
                  <a:pt x="2873829" y="2285714"/>
                </a:cubicBezTo>
                <a:cubicBezTo>
                  <a:pt x="2993572" y="2312928"/>
                  <a:pt x="2960914" y="1597193"/>
                  <a:pt x="3037114" y="1257014"/>
                </a:cubicBezTo>
                <a:cubicBezTo>
                  <a:pt x="3113314" y="916835"/>
                  <a:pt x="3162300" y="184771"/>
                  <a:pt x="3331029" y="244642"/>
                </a:cubicBezTo>
                <a:cubicBezTo>
                  <a:pt x="3499758" y="304513"/>
                  <a:pt x="3845379" y="998478"/>
                  <a:pt x="4049486" y="1616242"/>
                </a:cubicBezTo>
                <a:cubicBezTo>
                  <a:pt x="4253593" y="2234006"/>
                  <a:pt x="4359728" y="4081857"/>
                  <a:pt x="4555671" y="3951228"/>
                </a:cubicBezTo>
                <a:cubicBezTo>
                  <a:pt x="4751614" y="3820600"/>
                  <a:pt x="5040086" y="1488335"/>
                  <a:pt x="5225143" y="832471"/>
                </a:cubicBezTo>
                <a:cubicBezTo>
                  <a:pt x="5410200" y="176607"/>
                  <a:pt x="5508171" y="-68322"/>
                  <a:pt x="5666014" y="16042"/>
                </a:cubicBezTo>
                <a:cubicBezTo>
                  <a:pt x="5823857" y="100406"/>
                  <a:pt x="6052457" y="598427"/>
                  <a:pt x="6172200" y="1338656"/>
                </a:cubicBezTo>
                <a:cubicBezTo>
                  <a:pt x="6291943" y="2078885"/>
                  <a:pt x="6319157" y="4362164"/>
                  <a:pt x="6384471" y="4457414"/>
                </a:cubicBezTo>
                <a:cubicBezTo>
                  <a:pt x="6449785" y="4552664"/>
                  <a:pt x="6506936" y="2571463"/>
                  <a:pt x="6564086" y="1910156"/>
                </a:cubicBezTo>
                <a:cubicBezTo>
                  <a:pt x="6621236" y="1248849"/>
                  <a:pt x="6670221" y="133064"/>
                  <a:pt x="6727371" y="489571"/>
                </a:cubicBezTo>
                <a:cubicBezTo>
                  <a:pt x="6784521" y="846078"/>
                  <a:pt x="6906986" y="4049199"/>
                  <a:pt x="6906986" y="4049199"/>
                </a:cubicBezTo>
                <a:lnTo>
                  <a:pt x="6906986" y="4049199"/>
                </a:ln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67894" y="4508205"/>
                <a:ext cx="2628900" cy="1384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94" y="4508205"/>
                <a:ext cx="2628900" cy="13848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33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2"/>
          <a:srcRect t="7807" b="14715"/>
          <a:stretch/>
        </p:blipFill>
        <p:spPr>
          <a:xfrm>
            <a:off x="2200501" y="3825990"/>
            <a:ext cx="5572148" cy="28659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6941" y="1202872"/>
            <a:ext cx="10126444" cy="1793443"/>
          </a:xfrm>
        </p:spPr>
        <p:txBody>
          <a:bodyPr>
            <a:normAutofit/>
          </a:bodyPr>
          <a:lstStyle/>
          <a:p>
            <a:r>
              <a:rPr lang="en-US" sz="3000" dirty="0"/>
              <a:t>If important features fall within a bounded size region, we can bound the receptive field of each unit to that size.</a:t>
            </a:r>
          </a:p>
          <a:p>
            <a:r>
              <a:rPr lang="en-US" sz="3000" dirty="0"/>
              <a:t>This greatly reduces the number of weights.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90880" y="15254"/>
            <a:ext cx="10972800" cy="990600"/>
          </a:xfrm>
        </p:spPr>
        <p:txBody>
          <a:bodyPr/>
          <a:lstStyle/>
          <a:p>
            <a:r>
              <a:rPr lang="en-US" dirty="0"/>
              <a:t>Small Fixed Windows (filter size/receptive field)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89980" y="3027573"/>
            <a:ext cx="1603717" cy="2450037"/>
            <a:chOff x="2489980" y="3027573"/>
            <a:chExt cx="1603717" cy="2450037"/>
          </a:xfrm>
        </p:grpSpPr>
        <p:grpSp>
          <p:nvGrpSpPr>
            <p:cNvPr id="312" name="Group 311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70342" y="3027573"/>
            <a:ext cx="1603717" cy="2890051"/>
            <a:chOff x="2489980" y="3027573"/>
            <a:chExt cx="1603717" cy="2890051"/>
          </a:xfrm>
        </p:grpSpPr>
        <p:grpSp>
          <p:nvGrpSpPr>
            <p:cNvPr id="80" name="Group 79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2489980" y="4668691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 rot="16200000">
              <a:off x="2667410" y="3865757"/>
              <a:ext cx="1227691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589801" y="3021527"/>
            <a:ext cx="1603717" cy="2450037"/>
            <a:chOff x="2489980" y="3027573"/>
            <a:chExt cx="1603717" cy="2450037"/>
          </a:xfrm>
        </p:grpSpPr>
        <p:grpSp>
          <p:nvGrpSpPr>
            <p:cNvPr id="86" name="Group 85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98704" y="3022904"/>
            <a:ext cx="1603717" cy="2900205"/>
            <a:chOff x="2489980" y="3027573"/>
            <a:chExt cx="1603717" cy="2900205"/>
          </a:xfrm>
        </p:grpSpPr>
        <p:grpSp>
          <p:nvGrpSpPr>
            <p:cNvPr id="92" name="Group 91"/>
            <p:cNvGrpSpPr/>
            <p:nvPr/>
          </p:nvGrpSpPr>
          <p:grpSpPr>
            <a:xfrm>
              <a:off x="3043772" y="3027573"/>
              <a:ext cx="517101" cy="371442"/>
              <a:chOff x="9265692" y="1650776"/>
              <a:chExt cx="793630" cy="684620"/>
            </a:xfrm>
          </p:grpSpPr>
          <p:sp>
            <p:nvSpPr>
              <p:cNvPr id="95" name="Freeform 94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9265692" y="1650776"/>
                <a:ext cx="793630" cy="6846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2489980" y="4678845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Arrow 93"/>
            <p:cNvSpPr/>
            <p:nvPr/>
          </p:nvSpPr>
          <p:spPr>
            <a:xfrm rot="16200000">
              <a:off x="2665076" y="3868092"/>
              <a:ext cx="12323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2"/>
          <a:srcRect t="7807" b="14715"/>
          <a:stretch/>
        </p:blipFill>
        <p:spPr>
          <a:xfrm>
            <a:off x="2200501" y="3825990"/>
            <a:ext cx="5572148" cy="28659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4993" y="1033771"/>
            <a:ext cx="11535005" cy="176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a feature is good to find in one region, it may be good to find in other regions.</a:t>
            </a:r>
          </a:p>
          <a:p>
            <a:r>
              <a:rPr lang="en-US" dirty="0"/>
              <a:t>Units look for the same feature if they share weights. </a:t>
            </a:r>
          </a:p>
          <a:p>
            <a:r>
              <a:rPr lang="en-US" dirty="0"/>
              <a:t>A set of units that share weights is a feature map.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90880" y="15254"/>
            <a:ext cx="10972800" cy="990600"/>
          </a:xfrm>
        </p:spPr>
        <p:txBody>
          <a:bodyPr/>
          <a:lstStyle/>
          <a:p>
            <a:r>
              <a:rPr lang="en-US" dirty="0"/>
              <a:t>Shared weights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89980" y="3027573"/>
            <a:ext cx="1603717" cy="2450037"/>
            <a:chOff x="2489980" y="3027573"/>
            <a:chExt cx="1603717" cy="2450037"/>
          </a:xfrm>
        </p:grpSpPr>
        <p:grpSp>
          <p:nvGrpSpPr>
            <p:cNvPr id="312" name="Group 311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70342" y="3027573"/>
            <a:ext cx="1603717" cy="2890051"/>
            <a:chOff x="2489980" y="3027573"/>
            <a:chExt cx="1603717" cy="2890051"/>
          </a:xfrm>
        </p:grpSpPr>
        <p:grpSp>
          <p:nvGrpSpPr>
            <p:cNvPr id="80" name="Group 79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2489980" y="4668691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 rot="16200000">
              <a:off x="2667410" y="3865757"/>
              <a:ext cx="1227691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589801" y="3021527"/>
            <a:ext cx="1603717" cy="2450037"/>
            <a:chOff x="2489980" y="3027573"/>
            <a:chExt cx="1603717" cy="2450037"/>
          </a:xfrm>
        </p:grpSpPr>
        <p:grpSp>
          <p:nvGrpSpPr>
            <p:cNvPr id="86" name="Group 85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98704" y="3022904"/>
            <a:ext cx="1603717" cy="2900205"/>
            <a:chOff x="2489980" y="3027573"/>
            <a:chExt cx="1603717" cy="2900205"/>
          </a:xfrm>
        </p:grpSpPr>
        <p:grpSp>
          <p:nvGrpSpPr>
            <p:cNvPr id="92" name="Group 91"/>
            <p:cNvGrpSpPr/>
            <p:nvPr/>
          </p:nvGrpSpPr>
          <p:grpSpPr>
            <a:xfrm>
              <a:off x="3043772" y="3027573"/>
              <a:ext cx="517101" cy="371442"/>
              <a:chOff x="9265692" y="1650776"/>
              <a:chExt cx="793630" cy="684620"/>
            </a:xfrm>
          </p:grpSpPr>
          <p:sp>
            <p:nvSpPr>
              <p:cNvPr id="95" name="Freeform 94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9265692" y="1650776"/>
                <a:ext cx="793630" cy="6846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2489980" y="4678845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Arrow 93"/>
            <p:cNvSpPr/>
            <p:nvPr/>
          </p:nvSpPr>
          <p:spPr>
            <a:xfrm rot="16200000">
              <a:off x="2665076" y="3868092"/>
              <a:ext cx="12323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2030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that feature map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91142" y="1718052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2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4615382" y="5063367"/>
            <a:ext cx="1441203" cy="1365451"/>
            <a:chOff x="7344879" y="4539664"/>
            <a:chExt cx="1849925" cy="1946922"/>
          </a:xfrm>
        </p:grpSpPr>
        <p:sp>
          <p:nvSpPr>
            <p:cNvPr id="95" name="Rectangle 94"/>
            <p:cNvSpPr/>
            <p:nvPr/>
          </p:nvSpPr>
          <p:spPr bwMode="auto">
            <a:xfrm>
              <a:off x="7344880" y="4539665"/>
              <a:ext cx="616641" cy="648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7961521" y="4539665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8578163" y="4539665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7344880" y="5188639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961521" y="5188639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578163" y="5188639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7344880" y="5837612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7961521" y="5837612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8578163" y="5837612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7344879" y="4539664"/>
              <a:ext cx="616641" cy="64897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 bwMode="auto">
          <a:xfrm>
            <a:off x="8451759" y="24191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" name="Rectangle 111"/>
          <p:cNvSpPr/>
          <p:nvPr/>
        </p:nvSpPr>
        <p:spPr bwMode="auto">
          <a:xfrm>
            <a:off x="8932159" y="24191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" name="Rectangle 112"/>
          <p:cNvSpPr/>
          <p:nvPr/>
        </p:nvSpPr>
        <p:spPr bwMode="auto">
          <a:xfrm>
            <a:off x="9412561" y="2419129"/>
            <a:ext cx="480400" cy="455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Rectangle 113"/>
          <p:cNvSpPr/>
          <p:nvPr/>
        </p:nvSpPr>
        <p:spPr bwMode="auto">
          <a:xfrm>
            <a:off x="8451759" y="287427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8932159" y="2874279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6" name="Rectangle 115"/>
          <p:cNvSpPr/>
          <p:nvPr/>
        </p:nvSpPr>
        <p:spPr bwMode="auto">
          <a:xfrm>
            <a:off x="9412561" y="287427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" name="Rectangle 116"/>
          <p:cNvSpPr/>
          <p:nvPr/>
        </p:nvSpPr>
        <p:spPr bwMode="auto">
          <a:xfrm>
            <a:off x="8451759" y="3329429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" name="Rectangle 117"/>
          <p:cNvSpPr/>
          <p:nvPr/>
        </p:nvSpPr>
        <p:spPr bwMode="auto">
          <a:xfrm>
            <a:off x="8932159" y="33294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9412561" y="33294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that feature map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250661" y="1731918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2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8451759" y="2419129"/>
            <a:ext cx="1441202" cy="1365450"/>
            <a:chOff x="4615384" y="2419129"/>
            <a:chExt cx="1441202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15383" y="5063368"/>
            <a:ext cx="1441202" cy="1365450"/>
            <a:chOff x="4615383" y="5063368"/>
            <a:chExt cx="1441202" cy="13654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4615383" y="5063368"/>
              <a:ext cx="480400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095783" y="5063368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576185" y="50633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46153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0957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576185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6153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0957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576185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0" name="Rectangle 79"/>
          <p:cNvSpPr/>
          <p:nvPr/>
        </p:nvSpPr>
        <p:spPr bwMode="auto">
          <a:xfrm>
            <a:off x="5095781" y="5065300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5060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that feature map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749894" y="1701241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2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8451759" y="2419129"/>
            <a:ext cx="1441202" cy="1365450"/>
            <a:chOff x="4615384" y="2419129"/>
            <a:chExt cx="1441202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15383" y="5063368"/>
            <a:ext cx="1441202" cy="1365450"/>
            <a:chOff x="4615383" y="5063368"/>
            <a:chExt cx="1441202" cy="13654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4615383" y="5063368"/>
              <a:ext cx="480400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095783" y="5063368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576185" y="5063368"/>
              <a:ext cx="480400" cy="455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46153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0957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576185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6153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0957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576185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0" name="Rectangle 79"/>
          <p:cNvSpPr/>
          <p:nvPr/>
        </p:nvSpPr>
        <p:spPr bwMode="auto">
          <a:xfrm>
            <a:off x="5589724" y="5063368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593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that feature map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91078" y="2204378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2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8451759" y="2419129"/>
            <a:ext cx="1441202" cy="1365450"/>
            <a:chOff x="4615384" y="2419129"/>
            <a:chExt cx="1441202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15383" y="5063368"/>
            <a:ext cx="1441202" cy="1365450"/>
            <a:chOff x="4615383" y="5063368"/>
            <a:chExt cx="1441202" cy="13654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4615383" y="5063368"/>
              <a:ext cx="480400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095783" y="5063368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576185" y="5063368"/>
              <a:ext cx="480400" cy="455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4615383" y="5518518"/>
              <a:ext cx="480400" cy="4551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0957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576185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6153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0957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576185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0" name="Rectangle 79"/>
          <p:cNvSpPr/>
          <p:nvPr/>
        </p:nvSpPr>
        <p:spPr bwMode="auto">
          <a:xfrm>
            <a:off x="4615382" y="5499426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7140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2"/>
          <a:srcRect t="7807" b="14715"/>
          <a:stretch/>
        </p:blipFill>
        <p:spPr>
          <a:xfrm>
            <a:off x="2200501" y="3825990"/>
            <a:ext cx="5572148" cy="28659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6941" y="1005854"/>
            <a:ext cx="10126444" cy="176548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To look for multiple features, use multiple feature maps.</a:t>
            </a:r>
          </a:p>
          <a:p>
            <a:r>
              <a:rPr lang="en-US" sz="3200" dirty="0"/>
              <a:t>Each map will specialize on one thing.</a:t>
            </a:r>
          </a:p>
          <a:p>
            <a:r>
              <a:rPr lang="en-US" sz="3200" dirty="0"/>
              <a:t>Even with many feature maps, you still have far fewer weights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90880" y="15254"/>
            <a:ext cx="10972800" cy="990600"/>
          </a:xfrm>
        </p:spPr>
        <p:txBody>
          <a:bodyPr/>
          <a:lstStyle/>
          <a:p>
            <a:r>
              <a:rPr lang="en-US" dirty="0"/>
              <a:t>Multiple Feature Maps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89980" y="3027573"/>
            <a:ext cx="1603717" cy="2450037"/>
            <a:chOff x="2489980" y="3027573"/>
            <a:chExt cx="1603717" cy="2450037"/>
          </a:xfrm>
        </p:grpSpPr>
        <p:grpSp>
          <p:nvGrpSpPr>
            <p:cNvPr id="312" name="Group 311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70342" y="3027573"/>
            <a:ext cx="1603717" cy="2890051"/>
            <a:chOff x="2489980" y="3027573"/>
            <a:chExt cx="1603717" cy="2890051"/>
          </a:xfrm>
        </p:grpSpPr>
        <p:grpSp>
          <p:nvGrpSpPr>
            <p:cNvPr id="80" name="Group 79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2489980" y="4668691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 rot="16200000">
              <a:off x="2667410" y="3865757"/>
              <a:ext cx="1227691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589801" y="3021527"/>
            <a:ext cx="1603717" cy="2450037"/>
            <a:chOff x="2489980" y="3027573"/>
            <a:chExt cx="1603717" cy="2450037"/>
          </a:xfrm>
        </p:grpSpPr>
        <p:grpSp>
          <p:nvGrpSpPr>
            <p:cNvPr id="86" name="Group 85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98704" y="3022904"/>
            <a:ext cx="1603717" cy="2900205"/>
            <a:chOff x="2489980" y="3027573"/>
            <a:chExt cx="1603717" cy="2900205"/>
          </a:xfrm>
        </p:grpSpPr>
        <p:grpSp>
          <p:nvGrpSpPr>
            <p:cNvPr id="92" name="Group 91"/>
            <p:cNvGrpSpPr/>
            <p:nvPr/>
          </p:nvGrpSpPr>
          <p:grpSpPr>
            <a:xfrm>
              <a:off x="3043772" y="3027573"/>
              <a:ext cx="517101" cy="371442"/>
              <a:chOff x="9265692" y="1650776"/>
              <a:chExt cx="793630" cy="684620"/>
            </a:xfrm>
          </p:grpSpPr>
          <p:sp>
            <p:nvSpPr>
              <p:cNvPr id="95" name="Freeform 94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9265692" y="1650776"/>
                <a:ext cx="793630" cy="6846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2489980" y="4678845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Arrow 93"/>
            <p:cNvSpPr/>
            <p:nvPr/>
          </p:nvSpPr>
          <p:spPr>
            <a:xfrm rot="16200000">
              <a:off x="2665076" y="3868092"/>
              <a:ext cx="12323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69759" y="3864231"/>
            <a:ext cx="5349276" cy="2752237"/>
            <a:chOff x="3969759" y="3864231"/>
            <a:chExt cx="5349276" cy="2752237"/>
          </a:xfrm>
        </p:grpSpPr>
        <p:sp>
          <p:nvSpPr>
            <p:cNvPr id="2" name="Oval 1"/>
            <p:cNvSpPr/>
            <p:nvPr/>
          </p:nvSpPr>
          <p:spPr>
            <a:xfrm>
              <a:off x="4636590" y="4411979"/>
              <a:ext cx="1139483" cy="1095497"/>
            </a:xfrm>
            <a:prstGeom prst="ellipse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801934" y="4128217"/>
              <a:ext cx="517101" cy="371442"/>
              <a:chOff x="9333170" y="5087678"/>
              <a:chExt cx="517101" cy="371442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9423701" y="5173115"/>
                <a:ext cx="336039" cy="200567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333170" y="5087678"/>
                <a:ext cx="517101" cy="37144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92811" y="4698091"/>
              <a:ext cx="517101" cy="371442"/>
              <a:chOff x="9333170" y="5087678"/>
              <a:chExt cx="517101" cy="371442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9423701" y="5173115"/>
                <a:ext cx="336039" cy="200567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333170" y="5087678"/>
                <a:ext cx="517101" cy="37144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8795847" y="5311350"/>
              <a:ext cx="517101" cy="371442"/>
              <a:chOff x="9333170" y="5087678"/>
              <a:chExt cx="517101" cy="371442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9423701" y="5173115"/>
                <a:ext cx="336039" cy="200567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333170" y="5087678"/>
                <a:ext cx="517101" cy="37144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798247" y="5928457"/>
              <a:ext cx="517101" cy="371442"/>
              <a:chOff x="9333170" y="5087678"/>
              <a:chExt cx="517101" cy="371442"/>
            </a:xfrm>
          </p:grpSpPr>
          <p:sp>
            <p:nvSpPr>
              <p:cNvPr id="41" name="Freeform 40"/>
              <p:cNvSpPr/>
              <p:nvPr/>
            </p:nvSpPr>
            <p:spPr>
              <a:xfrm>
                <a:off x="9423701" y="5173115"/>
                <a:ext cx="336039" cy="200567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333170" y="5087678"/>
                <a:ext cx="517101" cy="37144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5208150" y="5078083"/>
              <a:ext cx="1139483" cy="1095497"/>
            </a:xfrm>
            <a:prstGeom prst="ellipse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969759" y="3864231"/>
              <a:ext cx="1139483" cy="1095497"/>
            </a:xfrm>
            <a:prstGeom prst="ellipse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31150" y="5520971"/>
              <a:ext cx="1139483" cy="1095497"/>
            </a:xfrm>
            <a:prstGeom prst="ellipse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5123789" y="4128217"/>
              <a:ext cx="3621332" cy="378176"/>
            </a:xfrm>
            <a:prstGeom prst="rightArrow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5822862" y="4674626"/>
              <a:ext cx="2922259" cy="378176"/>
            </a:xfrm>
            <a:prstGeom prst="rightArrow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6343900" y="5304616"/>
              <a:ext cx="2401221" cy="378176"/>
            </a:xfrm>
            <a:prstGeom prst="rightArrow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804590" y="5921723"/>
              <a:ext cx="1940531" cy="378176"/>
            </a:xfrm>
            <a:prstGeom prst="rightArrow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71" y="24999"/>
            <a:ext cx="10515600" cy="1325563"/>
          </a:xfrm>
        </p:spPr>
        <p:txBody>
          <a:bodyPr/>
          <a:lstStyle/>
          <a:p>
            <a:r>
              <a:rPr lang="en-US" dirty="0"/>
              <a:t>How many weights in a convolutional net?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235313" y="310050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500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9034" y="4065786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 = 1000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02037" y="2687174"/>
            <a:ext cx="532299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/>
        </p:nvSpPr>
        <p:spPr>
          <a:xfrm>
            <a:off x="10872022" y="2687174"/>
            <a:ext cx="523610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441780" y="3117447"/>
                <a:ext cx="179068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50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∙100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 </a:t>
                </a:r>
              </a:p>
              <a:p>
                <a:pPr algn="ctr"/>
                <a:r>
                  <a:rPr lang="en-US" sz="2400" dirty="0"/>
                  <a:t>weights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80" y="3117447"/>
                <a:ext cx="1790682" cy="1107996"/>
              </a:xfrm>
              <a:prstGeom prst="rect">
                <a:avLst/>
              </a:prstGeom>
              <a:blipFill rotWithShape="0">
                <a:blip r:embed="rId2"/>
                <a:stretch>
                  <a:fillRect b="-15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19833" y="3117447"/>
                <a:ext cx="139737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6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00∙25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</a:t>
                </a:r>
              </a:p>
              <a:p>
                <a:pPr algn="ctr"/>
                <a:r>
                  <a:rPr lang="en-US" sz="2400" dirty="0"/>
                  <a:t>weight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33" y="3117447"/>
                <a:ext cx="1397370" cy="1107996"/>
              </a:xfrm>
              <a:prstGeom prst="rect">
                <a:avLst/>
              </a:prstGeom>
              <a:blipFill rotWithShape="0">
                <a:blip r:embed="rId3"/>
                <a:stretch>
                  <a:fillRect b="-15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324412" y="3067579"/>
                <a:ext cx="105753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25∙2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</a:t>
                </a:r>
              </a:p>
              <a:p>
                <a:pPr algn="ctr"/>
                <a:r>
                  <a:rPr lang="en-US" sz="2400" dirty="0"/>
                  <a:t>weights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412" y="3067579"/>
                <a:ext cx="1057534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13873" r="-13295" b="-15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345108" y="5783023"/>
                <a:ext cx="103122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Compare that to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50,</m:t>
                    </m:r>
                  </m:oMath>
                </a14:m>
                <a:r>
                  <a:rPr lang="en-US" sz="3200" dirty="0"/>
                  <a:t>005,100 weights in the other network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108" y="5783023"/>
                <a:ext cx="10312247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2425" t="-25000" r="-1419" b="-5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884513" y="1812131"/>
            <a:ext cx="66524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  <a:p>
            <a:pPr algn="ctr"/>
            <a:r>
              <a:rPr lang="en-US" sz="2400" dirty="0"/>
              <a:t>Layer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10539" y="1099260"/>
            <a:ext cx="33302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3 feature maps</a:t>
            </a:r>
          </a:p>
          <a:p>
            <a:pPr algn="ctr"/>
            <a:r>
              <a:rPr lang="en-US" sz="2400" dirty="0"/>
              <a:t>of 200 nodes.</a:t>
            </a:r>
          </a:p>
          <a:p>
            <a:pPr algn="ctr"/>
            <a:r>
              <a:rPr lang="en-US" sz="2400" dirty="0"/>
              <a:t>Receptive fields: 50 by 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27290" y="1837924"/>
            <a:ext cx="214360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Fully connected</a:t>
            </a:r>
          </a:p>
          <a:p>
            <a:pPr algn="ctr"/>
            <a:r>
              <a:rPr lang="en-US" sz="2400" dirty="0"/>
              <a:t>layer of 25 nodes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11216" y="1823843"/>
            <a:ext cx="214090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2 fully</a:t>
            </a:r>
          </a:p>
          <a:p>
            <a:pPr algn="ctr"/>
            <a:r>
              <a:rPr lang="en-US" sz="2400" dirty="0"/>
              <a:t>connected nodes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/>
          <a:srcRect t="7807" b="14715"/>
          <a:stretch/>
        </p:blipFill>
        <p:spPr>
          <a:xfrm>
            <a:off x="1086287" y="2758934"/>
            <a:ext cx="2225823" cy="114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26294" y="2687174"/>
            <a:ext cx="973811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28"/>
          <p:cNvSpPr/>
          <p:nvPr/>
        </p:nvSpPr>
        <p:spPr>
          <a:xfrm>
            <a:off x="5273337" y="2562507"/>
            <a:ext cx="973811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Rectangle 34"/>
          <p:cNvSpPr/>
          <p:nvPr/>
        </p:nvSpPr>
        <p:spPr>
          <a:xfrm>
            <a:off x="5578694" y="2839574"/>
            <a:ext cx="973811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393491" y="5075233"/>
                <a:ext cx="82384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15,000+15,000+50=30</m:t>
                    </m:r>
                  </m:oMath>
                </a14:m>
                <a:r>
                  <a:rPr lang="en-US" sz="3200" dirty="0"/>
                  <a:t>,050 unique weights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491" y="5075233"/>
                <a:ext cx="8238474" cy="492443"/>
              </a:xfrm>
              <a:prstGeom prst="rect">
                <a:avLst/>
              </a:prstGeom>
              <a:blipFill rotWithShape="0">
                <a:blip r:embed="rId7"/>
                <a:stretch>
                  <a:fillRect t="-25000" r="-1925" b="-5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046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enough reduction?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picture of the adorable Capybara was 500,000 pixels. </a:t>
            </a:r>
          </a:p>
          <a:p>
            <a:r>
              <a:rPr lang="en-US" dirty="0"/>
              <a:t>The 2017 iPhone X takes 12 megapixel images. That’s 24 times as big.</a:t>
            </a:r>
          </a:p>
          <a:p>
            <a:r>
              <a:rPr lang="en-US" dirty="0"/>
              <a:t>Making the network on the previous slide 24 times bigger would have us at over 600,000 weights.</a:t>
            </a:r>
          </a:p>
          <a:p>
            <a:r>
              <a:rPr lang="en-US" dirty="0"/>
              <a:t>Can we do some kind of down sampling on our data?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8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The Perceptron</a:t>
            </a:r>
          </a:p>
        </p:txBody>
      </p:sp>
      <p:sp>
        <p:nvSpPr>
          <p:cNvPr id="4413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Rosenblatt, F. (1958). The perceptron: A probabilistic model for information storage and organization in the brain. Psychological Review, 65(6), 386-408</a:t>
            </a:r>
          </a:p>
          <a:p>
            <a:endParaRPr lang="en-US" altLang="en-US" sz="3200" dirty="0"/>
          </a:p>
          <a:p>
            <a:pPr eaLnBrk="1" hangingPunct="1"/>
            <a:r>
              <a:rPr lang="en-US" altLang="en-US" sz="3200" dirty="0"/>
              <a:t>The </a:t>
            </a:r>
            <a:r>
              <a:rPr lang="ja-JP" altLang="en-US" sz="3200" dirty="0">
                <a:latin typeface="Arial" charset="0"/>
              </a:rPr>
              <a:t>“</a:t>
            </a:r>
            <a:r>
              <a:rPr lang="en-US" altLang="ja-JP" sz="3200" dirty="0"/>
              <a:t>first wave</a:t>
            </a:r>
            <a:r>
              <a:rPr lang="ja-JP" altLang="en-US" sz="3200" dirty="0">
                <a:latin typeface="Arial" charset="0"/>
              </a:rPr>
              <a:t>”</a:t>
            </a:r>
            <a:r>
              <a:rPr lang="en-US" altLang="ja-JP" sz="3200" dirty="0"/>
              <a:t> in neural networks</a:t>
            </a:r>
          </a:p>
          <a:p>
            <a:pPr eaLnBrk="1" hangingPunct="1"/>
            <a:endParaRPr lang="en-US" altLang="ja-JP" sz="3200" dirty="0"/>
          </a:p>
          <a:p>
            <a:pPr eaLnBrk="1" hangingPunct="1"/>
            <a:r>
              <a:rPr lang="en-US" altLang="ja-JP" sz="3200" dirty="0"/>
              <a:t>A linear classifier</a:t>
            </a:r>
          </a:p>
          <a:p>
            <a:pPr lvl="1" eaLnBrk="1" hangingPunct="1">
              <a:buFontTx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509040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" name="Rectangle 337"/>
          <p:cNvSpPr/>
          <p:nvPr/>
        </p:nvSpPr>
        <p:spPr bwMode="auto">
          <a:xfrm>
            <a:off x="1716111" y="3258247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7863007" y="3227649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348295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" name="Rectangle 337"/>
          <p:cNvSpPr/>
          <p:nvPr/>
        </p:nvSpPr>
        <p:spPr bwMode="auto">
          <a:xfrm>
            <a:off x="2320586" y="3258247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8479648" y="3227649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1958837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" name="Rectangle 337"/>
          <p:cNvSpPr/>
          <p:nvPr/>
        </p:nvSpPr>
        <p:spPr bwMode="auto">
          <a:xfrm>
            <a:off x="2930184" y="3258247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9105889" y="3242419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1928291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" name="Rectangle 337"/>
          <p:cNvSpPr/>
          <p:nvPr/>
        </p:nvSpPr>
        <p:spPr bwMode="auto">
          <a:xfrm>
            <a:off x="1695616" y="3891393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7863007" y="3891393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643640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38" name="Rectangle 337"/>
          <p:cNvSpPr/>
          <p:nvPr/>
        </p:nvSpPr>
        <p:spPr bwMode="auto">
          <a:xfrm>
            <a:off x="2919300" y="4532982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9096290" y="4532982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1946801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40676"/>
            <a:ext cx="10972800" cy="990600"/>
          </a:xfrm>
        </p:spPr>
        <p:txBody>
          <a:bodyPr/>
          <a:lstStyle/>
          <a:p>
            <a:r>
              <a:rPr lang="en-US" dirty="0"/>
              <a:t>So</a:t>
            </a:r>
            <a:r>
              <a:rPr lang="mr-IN" dirty="0"/>
              <a:t>…</a:t>
            </a:r>
            <a:r>
              <a:rPr lang="en-US" dirty="0"/>
              <a:t>what is a convolutional net?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96470" y="1376083"/>
            <a:ext cx="9735671" cy="4983163"/>
          </a:xfrm>
        </p:spPr>
        <p:txBody>
          <a:bodyPr/>
          <a:lstStyle/>
          <a:p>
            <a:r>
              <a:rPr lang="en-US" dirty="0"/>
              <a:t>A network with one or more layers that are feature maps</a:t>
            </a:r>
          </a:p>
          <a:p>
            <a:endParaRPr lang="en-US" dirty="0"/>
          </a:p>
          <a:p>
            <a:r>
              <a:rPr lang="en-US" dirty="0"/>
              <a:t>A layer with feature maps is called a “convolutional layer”</a:t>
            </a:r>
          </a:p>
          <a:p>
            <a:endParaRPr lang="en-US" dirty="0"/>
          </a:p>
          <a:p>
            <a:r>
              <a:rPr lang="en-US" dirty="0"/>
              <a:t>Often, convolutional layers are alternated with pooling layers.</a:t>
            </a:r>
          </a:p>
          <a:p>
            <a:endParaRPr lang="en-US" dirty="0"/>
          </a:p>
          <a:p>
            <a:r>
              <a:rPr lang="en-US" dirty="0"/>
              <a:t>Since these nets have many fewer connections</a:t>
            </a:r>
          </a:p>
          <a:p>
            <a:pPr lvl="1"/>
            <a:r>
              <a:rPr lang="en-US" dirty="0"/>
              <a:t>They train faster</a:t>
            </a:r>
          </a:p>
          <a:p>
            <a:pPr lvl="1"/>
            <a:r>
              <a:rPr lang="en-US" dirty="0"/>
              <a:t>They need fewer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714548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Restricted </a:t>
            </a:r>
            <a:r>
              <a:rPr lang="en-US" dirty="0" err="1"/>
              <a:t>boltzman</a:t>
            </a:r>
            <a:r>
              <a:rPr lang="en-US" dirty="0"/>
              <a:t> machine </a:t>
            </a:r>
            <a:r>
              <a:rPr lang="en-US"/>
              <a:t>(RBM)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</p:spTree>
    <p:extLst>
      <p:ext uri="{BB962C8B-B14F-4D97-AF65-F5344CB8AC3E}">
        <p14:creationId xmlns:p14="http://schemas.microsoft.com/office/powerpoint/2010/main" val="4123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About RBNs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/>
          </a:p>
          <a:p>
            <a:pPr marL="0" indent="0"/>
            <a:r>
              <a:rPr lang="en-US" altLang="en-US"/>
              <a:t>Related to Hopfield nets</a:t>
            </a:r>
          </a:p>
          <a:p>
            <a:pPr marL="0" indent="0"/>
            <a:endParaRPr lang="en-US" altLang="en-US"/>
          </a:p>
          <a:p>
            <a:pPr marL="0" indent="0"/>
            <a:r>
              <a:rPr lang="en-US" altLang="en-US"/>
              <a:t>Used extensively in Deep Belief Networks</a:t>
            </a:r>
          </a:p>
          <a:p>
            <a:pPr marL="0" indent="0"/>
            <a:endParaRPr lang="en-US" altLang="en-US"/>
          </a:p>
          <a:p>
            <a:pPr marL="0" indent="0"/>
            <a:r>
              <a:rPr lang="en-US" altLang="en-US"/>
              <a:t>You can’t understand DBNs without understanding these</a:t>
            </a:r>
          </a:p>
          <a:p>
            <a:pPr marL="0" indent="0">
              <a:buNone/>
            </a:pPr>
            <a:endParaRPr lang="en-US" altLang="en-US"/>
          </a:p>
          <a:p>
            <a:pPr marL="0" indent="0"/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724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About RBNs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/>
          </a:p>
          <a:p>
            <a:pPr marL="0" indent="0"/>
            <a:r>
              <a:rPr lang="en-US" altLang="en-US"/>
              <a:t>Related to Hopfield nets</a:t>
            </a:r>
          </a:p>
          <a:p>
            <a:pPr marL="0" indent="0"/>
            <a:endParaRPr lang="en-US" altLang="en-US"/>
          </a:p>
          <a:p>
            <a:pPr marL="0" indent="0"/>
            <a:r>
              <a:rPr lang="en-US" altLang="en-US"/>
              <a:t>Used extensively in Deep Belief Networks</a:t>
            </a:r>
          </a:p>
          <a:p>
            <a:pPr marL="0" indent="0"/>
            <a:endParaRPr lang="en-US" altLang="en-US"/>
          </a:p>
          <a:p>
            <a:pPr marL="0" indent="0"/>
            <a:r>
              <a:rPr lang="en-US" altLang="en-US"/>
              <a:t>You can’t understand DBNs without understanding these</a:t>
            </a:r>
          </a:p>
          <a:p>
            <a:pPr marL="0" indent="0">
              <a:buNone/>
            </a:pPr>
            <a:endParaRPr lang="en-US" altLang="en-US"/>
          </a:p>
          <a:p>
            <a:pPr marL="0" indent="0"/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537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613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Standard RBM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893132"/>
            <a:ext cx="8229600" cy="639763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3200" dirty="0"/>
              <a:t>2 layers (hidden &amp; input) of Boolean nodes </a:t>
            </a:r>
          </a:p>
          <a:p>
            <a:pPr marL="0" indent="0">
              <a:buNone/>
              <a:defRPr/>
            </a:pPr>
            <a:r>
              <a:rPr lang="en-US" sz="3200" dirty="0"/>
              <a:t>Nodes only connected to the other layer</a:t>
            </a:r>
          </a:p>
        </p:txBody>
      </p:sp>
      <p:grpSp>
        <p:nvGrpSpPr>
          <p:cNvPr id="68612" name="Group 114"/>
          <p:cNvGrpSpPr>
            <a:grpSpLocks/>
          </p:cNvGrpSpPr>
          <p:nvPr/>
        </p:nvGrpSpPr>
        <p:grpSpPr bwMode="auto">
          <a:xfrm>
            <a:off x="4191000" y="1472069"/>
            <a:ext cx="5029200" cy="2819400"/>
            <a:chOff x="1905000" y="1295400"/>
            <a:chExt cx="5029200" cy="2819400"/>
          </a:xfrm>
        </p:grpSpPr>
        <p:pic>
          <p:nvPicPr>
            <p:cNvPr id="68616" name="Group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8617" name="Group 10"/>
            <p:cNvGrpSpPr>
              <a:grpSpLocks/>
            </p:cNvGrpSpPr>
            <p:nvPr/>
          </p:nvGrpSpPr>
          <p:grpSpPr bwMode="auto">
            <a:xfrm>
              <a:off x="6172200" y="3352800"/>
              <a:ext cx="762000" cy="762000"/>
              <a:chOff x="1524000" y="2667000"/>
              <a:chExt cx="762000" cy="7620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60" name="Object 12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4" name="Equation" r:id="rId4" imgW="152400" imgH="203200" progId="Equation.DSMT4">
                      <p:embed/>
                    </p:oleObj>
                  </mc:Choice>
                  <mc:Fallback>
                    <p:oleObj name="Equation" r:id="rId4" imgW="152400" imgH="2032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8618" name="Group 13"/>
            <p:cNvGrpSpPr>
              <a:grpSpLocks/>
            </p:cNvGrpSpPr>
            <p:nvPr/>
          </p:nvGrpSpPr>
          <p:grpSpPr bwMode="auto">
            <a:xfrm>
              <a:off x="1905000" y="3352800"/>
              <a:ext cx="762000" cy="762000"/>
              <a:chOff x="1524000" y="2667000"/>
              <a:chExt cx="762000" cy="7620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58" name="Object 15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5" name="Equation" r:id="rId6" imgW="152400" imgH="203200" progId="Equation.DSMT4">
                      <p:embed/>
                    </p:oleObj>
                  </mc:Choice>
                  <mc:Fallback>
                    <p:oleObj name="Equation" r:id="rId6" imgW="152400" imgH="2032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8619" name="Group 16"/>
            <p:cNvGrpSpPr>
              <a:grpSpLocks/>
            </p:cNvGrpSpPr>
            <p:nvPr/>
          </p:nvGrpSpPr>
          <p:grpSpPr bwMode="auto">
            <a:xfrm>
              <a:off x="2971800" y="3352800"/>
              <a:ext cx="762000" cy="762000"/>
              <a:chOff x="1524000" y="2667000"/>
              <a:chExt cx="762000" cy="7620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56" name="Object 18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6" name="Equation" r:id="rId7" imgW="152400" imgH="203200" progId="Equation.DSMT4">
                      <p:embed/>
                    </p:oleObj>
                  </mc:Choice>
                  <mc:Fallback>
                    <p:oleObj name="Equation" r:id="rId7" imgW="152400" imgH="2032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8620" name="Group 19"/>
            <p:cNvGrpSpPr>
              <a:grpSpLocks/>
            </p:cNvGrpSpPr>
            <p:nvPr/>
          </p:nvGrpSpPr>
          <p:grpSpPr bwMode="auto">
            <a:xfrm>
              <a:off x="4038600" y="3352800"/>
              <a:ext cx="762000" cy="762000"/>
              <a:chOff x="1524000" y="2667000"/>
              <a:chExt cx="762000" cy="76200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54" name="Object 21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7" name="Equation" r:id="rId8" imgW="152400" imgH="203200" progId="Equation.DSMT4">
                      <p:embed/>
                    </p:oleObj>
                  </mc:Choice>
                  <mc:Fallback>
                    <p:oleObj name="Equation" r:id="rId8" imgW="152400" imgH="2032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8621" name="Group 22"/>
            <p:cNvGrpSpPr>
              <a:grpSpLocks/>
            </p:cNvGrpSpPr>
            <p:nvPr/>
          </p:nvGrpSpPr>
          <p:grpSpPr bwMode="auto">
            <a:xfrm>
              <a:off x="5105400" y="3352800"/>
              <a:ext cx="762000" cy="762000"/>
              <a:chOff x="1524000" y="2667000"/>
              <a:chExt cx="762000" cy="7620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52" name="Object 24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8" name="Equation" r:id="rId9" imgW="152400" imgH="203200" progId="Equation.DSMT4">
                      <p:embed/>
                    </p:oleObj>
                  </mc:Choice>
                  <mc:Fallback>
                    <p:oleObj name="Equation" r:id="rId9" imgW="152400" imgH="2032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68622" name="Group 2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77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3" name="Group 29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45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4" name="Group 3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13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5" name="Group 3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81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0" name="Straight Connector 39"/>
            <p:cNvCxnSpPr>
              <a:stCxn id="15" idx="0"/>
            </p:cNvCxnSpPr>
            <p:nvPr/>
          </p:nvCxnSpPr>
          <p:spPr>
            <a:xfrm flipV="1">
              <a:off x="22860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5" idx="0"/>
            </p:cNvCxnSpPr>
            <p:nvPr/>
          </p:nvCxnSpPr>
          <p:spPr>
            <a:xfrm flipV="1">
              <a:off x="22860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5" idx="0"/>
            </p:cNvCxnSpPr>
            <p:nvPr/>
          </p:nvCxnSpPr>
          <p:spPr>
            <a:xfrm flipV="1">
              <a:off x="22860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</p:cNvCxnSpPr>
            <p:nvPr/>
          </p:nvCxnSpPr>
          <p:spPr>
            <a:xfrm flipV="1">
              <a:off x="2286000" y="2057400"/>
              <a:ext cx="32004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5" idx="0"/>
            </p:cNvCxnSpPr>
            <p:nvPr/>
          </p:nvCxnSpPr>
          <p:spPr>
            <a:xfrm flipV="1">
              <a:off x="2286000" y="2057400"/>
              <a:ext cx="42672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8" idx="0"/>
            </p:cNvCxnSpPr>
            <p:nvPr/>
          </p:nvCxnSpPr>
          <p:spPr>
            <a:xfrm flipH="1" flipV="1">
              <a:off x="22860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8" idx="0"/>
            </p:cNvCxnSpPr>
            <p:nvPr/>
          </p:nvCxnSpPr>
          <p:spPr>
            <a:xfrm flipV="1">
              <a:off x="33528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8" idx="0"/>
            </p:cNvCxnSpPr>
            <p:nvPr/>
          </p:nvCxnSpPr>
          <p:spPr>
            <a:xfrm flipV="1">
              <a:off x="33528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8" idx="0"/>
            </p:cNvCxnSpPr>
            <p:nvPr/>
          </p:nvCxnSpPr>
          <p:spPr>
            <a:xfrm flipV="1">
              <a:off x="33528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18" idx="0"/>
            </p:cNvCxnSpPr>
            <p:nvPr/>
          </p:nvCxnSpPr>
          <p:spPr>
            <a:xfrm flipV="1">
              <a:off x="3352800" y="2057400"/>
              <a:ext cx="32004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1" idx="0"/>
            </p:cNvCxnSpPr>
            <p:nvPr/>
          </p:nvCxnSpPr>
          <p:spPr>
            <a:xfrm flipH="1" flipV="1">
              <a:off x="22860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21" idx="0"/>
            </p:cNvCxnSpPr>
            <p:nvPr/>
          </p:nvCxnSpPr>
          <p:spPr>
            <a:xfrm>
              <a:off x="33528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endCxn id="21" idx="0"/>
            </p:cNvCxnSpPr>
            <p:nvPr/>
          </p:nvCxnSpPr>
          <p:spPr>
            <a:xfrm>
              <a:off x="44196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21" idx="0"/>
            </p:cNvCxnSpPr>
            <p:nvPr/>
          </p:nvCxnSpPr>
          <p:spPr>
            <a:xfrm flipV="1">
              <a:off x="44196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1" idx="0"/>
            </p:cNvCxnSpPr>
            <p:nvPr/>
          </p:nvCxnSpPr>
          <p:spPr>
            <a:xfrm flipV="1">
              <a:off x="44196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endCxn id="24" idx="0"/>
            </p:cNvCxnSpPr>
            <p:nvPr/>
          </p:nvCxnSpPr>
          <p:spPr>
            <a:xfrm>
              <a:off x="2286000" y="2057400"/>
              <a:ext cx="32004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24" idx="0"/>
            </p:cNvCxnSpPr>
            <p:nvPr/>
          </p:nvCxnSpPr>
          <p:spPr>
            <a:xfrm>
              <a:off x="33528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24" idx="0"/>
            </p:cNvCxnSpPr>
            <p:nvPr/>
          </p:nvCxnSpPr>
          <p:spPr>
            <a:xfrm>
              <a:off x="44196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24" idx="0"/>
            </p:cNvCxnSpPr>
            <p:nvPr/>
          </p:nvCxnSpPr>
          <p:spPr>
            <a:xfrm>
              <a:off x="54864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24" idx="0"/>
            </p:cNvCxnSpPr>
            <p:nvPr/>
          </p:nvCxnSpPr>
          <p:spPr>
            <a:xfrm flipV="1">
              <a:off x="54864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2" idx="0"/>
            </p:cNvCxnSpPr>
            <p:nvPr/>
          </p:nvCxnSpPr>
          <p:spPr>
            <a:xfrm>
              <a:off x="2286000" y="2057400"/>
              <a:ext cx="42672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2" idx="0"/>
            </p:cNvCxnSpPr>
            <p:nvPr/>
          </p:nvCxnSpPr>
          <p:spPr>
            <a:xfrm>
              <a:off x="3352800" y="2057400"/>
              <a:ext cx="32004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12" idx="0"/>
            </p:cNvCxnSpPr>
            <p:nvPr/>
          </p:nvCxnSpPr>
          <p:spPr>
            <a:xfrm>
              <a:off x="44196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2" idx="0"/>
            </p:cNvCxnSpPr>
            <p:nvPr/>
          </p:nvCxnSpPr>
          <p:spPr>
            <a:xfrm>
              <a:off x="54864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2" idx="0"/>
            </p:cNvCxnSpPr>
            <p:nvPr/>
          </p:nvCxnSpPr>
          <p:spPr>
            <a:xfrm>
              <a:off x="65532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13" name="TextBox 115"/>
          <p:cNvSpPr txBox="1">
            <a:spLocks noChangeArrowheads="1"/>
          </p:cNvSpPr>
          <p:nvPr/>
        </p:nvSpPr>
        <p:spPr bwMode="auto">
          <a:xfrm>
            <a:off x="2895601" y="1472069"/>
            <a:ext cx="1160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Hidden</a:t>
            </a:r>
          </a:p>
          <a:p>
            <a:pPr algn="ctr" eaLnBrk="1" hangingPunct="1"/>
            <a:r>
              <a:rPr lang="en-US" altLang="en-US"/>
              <a:t>Units</a:t>
            </a:r>
          </a:p>
        </p:txBody>
      </p:sp>
      <p:sp>
        <p:nvSpPr>
          <p:cNvPr id="68614" name="TextBox 116"/>
          <p:cNvSpPr txBox="1">
            <a:spLocks noChangeArrowheads="1"/>
          </p:cNvSpPr>
          <p:nvPr/>
        </p:nvSpPr>
        <p:spPr bwMode="auto">
          <a:xfrm>
            <a:off x="3048001" y="3529469"/>
            <a:ext cx="8858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Input</a:t>
            </a:r>
          </a:p>
          <a:p>
            <a:pPr algn="ctr" eaLnBrk="1" hangingPunct="1"/>
            <a:r>
              <a:rPr lang="en-US" altLang="en-US"/>
              <a:t>Units</a:t>
            </a:r>
          </a:p>
        </p:txBody>
      </p:sp>
      <p:sp>
        <p:nvSpPr>
          <p:cNvPr id="68615" name="TextBox 117"/>
          <p:cNvSpPr txBox="1">
            <a:spLocks noChangeArrowheads="1"/>
          </p:cNvSpPr>
          <p:nvPr/>
        </p:nvSpPr>
        <p:spPr bwMode="auto">
          <a:xfrm>
            <a:off x="2857335" y="2462670"/>
            <a:ext cx="12227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Weight </a:t>
            </a:r>
          </a:p>
          <a:p>
            <a:pPr algn="ctr" eaLnBrk="1" hangingPunct="1"/>
            <a:r>
              <a:rPr lang="en-US" altLang="en-US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8930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5" name="Rectangle 25"/>
          <p:cNvSpPr>
            <a:spLocks noGrp="1" noChangeArrowheads="1"/>
          </p:cNvSpPr>
          <p:nvPr>
            <p:ph type="title"/>
          </p:nvPr>
        </p:nvSpPr>
        <p:spPr>
          <a:xfrm>
            <a:off x="838200" y="-7145"/>
            <a:ext cx="10515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A single perceptron</a:t>
            </a:r>
          </a:p>
        </p:txBody>
      </p:sp>
      <p:sp>
        <p:nvSpPr>
          <p:cNvPr id="440343" name="Oval 23"/>
          <p:cNvSpPr>
            <a:spLocks noChangeArrowheads="1"/>
          </p:cNvSpPr>
          <p:nvPr/>
        </p:nvSpPr>
        <p:spPr bwMode="auto">
          <a:xfrm>
            <a:off x="4379628" y="2039910"/>
            <a:ext cx="4809999" cy="3505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0348" name="Oval 28"/>
          <p:cNvSpPr>
            <a:spLocks noChangeArrowheads="1"/>
          </p:cNvSpPr>
          <p:nvPr/>
        </p:nvSpPr>
        <p:spPr bwMode="auto">
          <a:xfrm>
            <a:off x="2474629" y="127791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0349" name="Oval 29"/>
          <p:cNvSpPr>
            <a:spLocks noChangeArrowheads="1"/>
          </p:cNvSpPr>
          <p:nvPr/>
        </p:nvSpPr>
        <p:spPr bwMode="auto">
          <a:xfrm>
            <a:off x="2474629" y="242091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0350" name="Oval 30"/>
          <p:cNvSpPr>
            <a:spLocks noChangeArrowheads="1"/>
          </p:cNvSpPr>
          <p:nvPr/>
        </p:nvSpPr>
        <p:spPr bwMode="auto">
          <a:xfrm>
            <a:off x="2474629" y="356391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0351" name="Oval 31"/>
          <p:cNvSpPr>
            <a:spLocks noChangeArrowheads="1"/>
          </p:cNvSpPr>
          <p:nvPr/>
        </p:nvSpPr>
        <p:spPr bwMode="auto">
          <a:xfrm>
            <a:off x="2474629" y="470691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40352" name="Oval 32"/>
          <p:cNvSpPr>
            <a:spLocks noChangeArrowheads="1"/>
          </p:cNvSpPr>
          <p:nvPr/>
        </p:nvSpPr>
        <p:spPr bwMode="auto">
          <a:xfrm>
            <a:off x="2474629" y="584991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cxnSp>
        <p:nvCxnSpPr>
          <p:cNvPr id="440353" name="AutoShape 33"/>
          <p:cNvCxnSpPr>
            <a:cxnSpLocks noChangeShapeType="1"/>
            <a:stCxn id="440352" idx="6"/>
            <a:endCxn id="440343" idx="2"/>
          </p:cNvCxnSpPr>
          <p:nvPr/>
        </p:nvCxnSpPr>
        <p:spPr bwMode="auto">
          <a:xfrm flipV="1">
            <a:off x="3008029" y="3792510"/>
            <a:ext cx="1371599" cy="2286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0354" name="AutoShape 34"/>
          <p:cNvCxnSpPr>
            <a:cxnSpLocks noChangeShapeType="1"/>
            <a:stCxn id="440351" idx="6"/>
            <a:endCxn id="440343" idx="2"/>
          </p:cNvCxnSpPr>
          <p:nvPr/>
        </p:nvCxnSpPr>
        <p:spPr bwMode="auto">
          <a:xfrm flipV="1">
            <a:off x="3008029" y="3792510"/>
            <a:ext cx="1371599" cy="1143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0355" name="AutoShape 35"/>
          <p:cNvCxnSpPr>
            <a:cxnSpLocks noChangeShapeType="1"/>
            <a:stCxn id="440350" idx="6"/>
            <a:endCxn id="440343" idx="2"/>
          </p:cNvCxnSpPr>
          <p:nvPr/>
        </p:nvCxnSpPr>
        <p:spPr bwMode="auto">
          <a:xfrm>
            <a:off x="3008029" y="3792510"/>
            <a:ext cx="1371599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0356" name="AutoShape 36"/>
          <p:cNvCxnSpPr>
            <a:cxnSpLocks noChangeShapeType="1"/>
            <a:stCxn id="440349" idx="6"/>
            <a:endCxn id="440343" idx="2"/>
          </p:cNvCxnSpPr>
          <p:nvPr/>
        </p:nvCxnSpPr>
        <p:spPr bwMode="auto">
          <a:xfrm>
            <a:off x="3008029" y="2649510"/>
            <a:ext cx="1371599" cy="1143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0357" name="AutoShape 37"/>
          <p:cNvCxnSpPr>
            <a:cxnSpLocks noChangeShapeType="1"/>
            <a:stCxn id="440348" idx="6"/>
            <a:endCxn id="440343" idx="2"/>
          </p:cNvCxnSpPr>
          <p:nvPr/>
        </p:nvCxnSpPr>
        <p:spPr bwMode="auto">
          <a:xfrm>
            <a:off x="3008029" y="1506510"/>
            <a:ext cx="1371599" cy="2286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0358" name="AutoShape 38"/>
          <p:cNvCxnSpPr>
            <a:cxnSpLocks noChangeShapeType="1"/>
            <a:stCxn id="440343" idx="6"/>
          </p:cNvCxnSpPr>
          <p:nvPr/>
        </p:nvCxnSpPr>
        <p:spPr bwMode="auto">
          <a:xfrm>
            <a:off x="9189627" y="3792510"/>
            <a:ext cx="139571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0359" name="Text Box 39"/>
          <p:cNvSpPr txBox="1">
            <a:spLocks noChangeArrowheads="1"/>
          </p:cNvSpPr>
          <p:nvPr/>
        </p:nvSpPr>
        <p:spPr bwMode="auto">
          <a:xfrm>
            <a:off x="2931829" y="1811311"/>
            <a:ext cx="496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w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1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61" name="Text Box 41"/>
          <p:cNvSpPr txBox="1">
            <a:spLocks noChangeArrowheads="1"/>
          </p:cNvSpPr>
          <p:nvPr/>
        </p:nvSpPr>
        <p:spPr bwMode="auto">
          <a:xfrm>
            <a:off x="2931829" y="3716311"/>
            <a:ext cx="496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w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3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62" name="Text Box 42"/>
          <p:cNvSpPr txBox="1">
            <a:spLocks noChangeArrowheads="1"/>
          </p:cNvSpPr>
          <p:nvPr/>
        </p:nvSpPr>
        <p:spPr bwMode="auto">
          <a:xfrm>
            <a:off x="2931829" y="2725711"/>
            <a:ext cx="496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w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2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63" name="Text Box 43"/>
          <p:cNvSpPr txBox="1">
            <a:spLocks noChangeArrowheads="1"/>
          </p:cNvSpPr>
          <p:nvPr/>
        </p:nvSpPr>
        <p:spPr bwMode="auto">
          <a:xfrm>
            <a:off x="2968343" y="4721198"/>
            <a:ext cx="496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w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4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64" name="Text Box 44"/>
          <p:cNvSpPr txBox="1">
            <a:spLocks noChangeArrowheads="1"/>
          </p:cNvSpPr>
          <p:nvPr/>
        </p:nvSpPr>
        <p:spPr bwMode="auto">
          <a:xfrm>
            <a:off x="3008029" y="5773711"/>
            <a:ext cx="496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w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5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65" name="Text Box 45"/>
          <p:cNvSpPr txBox="1">
            <a:spLocks noChangeArrowheads="1"/>
          </p:cNvSpPr>
          <p:nvPr/>
        </p:nvSpPr>
        <p:spPr bwMode="auto">
          <a:xfrm>
            <a:off x="2550830" y="1201711"/>
            <a:ext cx="417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1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66" name="Text Box 46"/>
          <p:cNvSpPr txBox="1">
            <a:spLocks noChangeArrowheads="1"/>
          </p:cNvSpPr>
          <p:nvPr/>
        </p:nvSpPr>
        <p:spPr bwMode="auto">
          <a:xfrm>
            <a:off x="2550830" y="2344711"/>
            <a:ext cx="417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2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67" name="Text Box 47"/>
          <p:cNvSpPr txBox="1">
            <a:spLocks noChangeArrowheads="1"/>
          </p:cNvSpPr>
          <p:nvPr/>
        </p:nvSpPr>
        <p:spPr bwMode="auto">
          <a:xfrm>
            <a:off x="2550830" y="3487711"/>
            <a:ext cx="417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3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68" name="Text Box 48"/>
          <p:cNvSpPr txBox="1">
            <a:spLocks noChangeArrowheads="1"/>
          </p:cNvSpPr>
          <p:nvPr/>
        </p:nvSpPr>
        <p:spPr bwMode="auto">
          <a:xfrm>
            <a:off x="2550830" y="4630711"/>
            <a:ext cx="417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4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69" name="Text Box 49"/>
          <p:cNvSpPr txBox="1">
            <a:spLocks noChangeArrowheads="1"/>
          </p:cNvSpPr>
          <p:nvPr/>
        </p:nvSpPr>
        <p:spPr bwMode="auto">
          <a:xfrm>
            <a:off x="2550830" y="5773711"/>
            <a:ext cx="417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x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5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cxnSp>
        <p:nvCxnSpPr>
          <p:cNvPr id="440370" name="AutoShape 50"/>
          <p:cNvCxnSpPr>
            <a:cxnSpLocks noChangeShapeType="1"/>
            <a:stCxn id="440373" idx="2"/>
            <a:endCxn id="440343" idx="1"/>
          </p:cNvCxnSpPr>
          <p:nvPr/>
        </p:nvCxnSpPr>
        <p:spPr bwMode="auto">
          <a:xfrm>
            <a:off x="4969386" y="1797023"/>
            <a:ext cx="114650" cy="7562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0507" name="Group 54"/>
          <p:cNvGrpSpPr>
            <a:grpSpLocks/>
          </p:cNvGrpSpPr>
          <p:nvPr/>
        </p:nvGrpSpPr>
        <p:grpSpPr bwMode="auto">
          <a:xfrm>
            <a:off x="4684429" y="1277910"/>
            <a:ext cx="533400" cy="533400"/>
            <a:chOff x="1920" y="960"/>
            <a:chExt cx="336" cy="336"/>
          </a:xfrm>
        </p:grpSpPr>
        <p:sp>
          <p:nvSpPr>
            <p:cNvPr id="440371" name="Oval 51"/>
            <p:cNvSpPr>
              <a:spLocks noChangeArrowheads="1"/>
            </p:cNvSpPr>
            <p:nvPr/>
          </p:nvSpPr>
          <p:spPr bwMode="auto">
            <a:xfrm>
              <a:off x="1920" y="1008"/>
              <a:ext cx="336" cy="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440373" name="Text Box 53"/>
            <p:cNvSpPr txBox="1">
              <a:spLocks noChangeArrowheads="1"/>
            </p:cNvSpPr>
            <p:nvPr/>
          </p:nvSpPr>
          <p:spPr bwMode="auto">
            <a:xfrm>
              <a:off x="1968" y="960"/>
              <a:ext cx="2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1">
                  <a:latin typeface="Times New Roman" charset="0"/>
                  <a:ea typeface="ＭＳ Ｐゴシック" charset="0"/>
                </a:rPr>
                <a:t>x</a:t>
              </a:r>
              <a:r>
                <a:rPr lang="en-US" i="1" baseline="-25000">
                  <a:latin typeface="Times New Roman" charset="0"/>
                  <a:ea typeface="ＭＳ Ｐゴシック" charset="0"/>
                </a:rPr>
                <a:t>0</a:t>
              </a:r>
              <a:endParaRPr lang="en-US" i="1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440375" name="Text Box 55"/>
          <p:cNvSpPr txBox="1">
            <a:spLocks noChangeArrowheads="1"/>
          </p:cNvSpPr>
          <p:nvPr/>
        </p:nvSpPr>
        <p:spPr bwMode="auto">
          <a:xfrm>
            <a:off x="4532029" y="1811311"/>
            <a:ext cx="496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>
                <a:latin typeface="Times New Roman" charset="0"/>
                <a:ea typeface="ＭＳ Ｐゴシック" charset="0"/>
              </a:rPr>
              <a:t>w</a:t>
            </a:r>
            <a:r>
              <a:rPr lang="en-US" i="1" baseline="-25000">
                <a:latin typeface="Times New Roman" charset="0"/>
                <a:ea typeface="ＭＳ Ｐゴシック" charset="0"/>
              </a:rPr>
              <a:t>0</a:t>
            </a:r>
            <a:endParaRPr lang="en-US" i="1">
              <a:latin typeface="Times New Roman" charset="0"/>
              <a:ea typeface="ＭＳ Ｐゴシック" charset="0"/>
            </a:endParaRPr>
          </a:p>
        </p:txBody>
      </p:sp>
      <p:sp>
        <p:nvSpPr>
          <p:cNvPr id="440376" name="Text Box 56"/>
          <p:cNvSpPr txBox="1">
            <a:spLocks noChangeArrowheads="1"/>
          </p:cNvSpPr>
          <p:nvPr/>
        </p:nvSpPr>
        <p:spPr bwMode="auto">
          <a:xfrm rot="16200000">
            <a:off x="395764" y="3308392"/>
            <a:ext cx="272581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ea typeface="ＭＳ Ｐゴシック" charset="0"/>
              </a:rPr>
              <a:t>Input vector</a:t>
            </a:r>
          </a:p>
        </p:txBody>
      </p:sp>
      <p:sp>
        <p:nvSpPr>
          <p:cNvPr id="440377" name="Text Box 57"/>
          <p:cNvSpPr txBox="1">
            <a:spLocks noChangeArrowheads="1"/>
          </p:cNvSpPr>
          <p:nvPr/>
        </p:nvSpPr>
        <p:spPr bwMode="auto">
          <a:xfrm>
            <a:off x="5217830" y="1201710"/>
            <a:ext cx="20521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ea typeface="ＭＳ Ｐゴシック" charset="0"/>
              </a:rPr>
              <a:t>Bias x</a:t>
            </a:r>
            <a:r>
              <a:rPr lang="en-US" sz="4000" baseline="-25000" dirty="0">
                <a:ea typeface="ＭＳ Ｐゴシック" charset="0"/>
              </a:rPr>
              <a:t>0</a:t>
            </a:r>
            <a:r>
              <a:rPr lang="en-US" sz="4000" dirty="0">
                <a:ea typeface="ＭＳ Ｐゴシック" charset="0"/>
              </a:rPr>
              <a:t>=1</a:t>
            </a:r>
            <a:endParaRPr lang="en-US" sz="2400" dirty="0">
              <a:ea typeface="ＭＳ Ｐゴシック" charset="0"/>
            </a:endParaRPr>
          </a:p>
        </p:txBody>
      </p:sp>
      <p:sp>
        <p:nvSpPr>
          <p:cNvPr id="36" name="Line 20"/>
          <p:cNvSpPr>
            <a:spLocks noChangeShapeType="1"/>
          </p:cNvSpPr>
          <p:nvPr/>
        </p:nvSpPr>
        <p:spPr bwMode="auto">
          <a:xfrm flipV="1">
            <a:off x="9265828" y="4613224"/>
            <a:ext cx="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>
            <a:off x="9265828" y="6365824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>
            <a:off x="9265828" y="6365824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9" name="Line 23"/>
          <p:cNvSpPr>
            <a:spLocks noChangeShapeType="1"/>
          </p:cNvSpPr>
          <p:nvPr/>
        </p:nvSpPr>
        <p:spPr bwMode="auto">
          <a:xfrm>
            <a:off x="10180228" y="5451424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0" name="Line 24"/>
          <p:cNvSpPr>
            <a:spLocks noChangeShapeType="1"/>
          </p:cNvSpPr>
          <p:nvPr/>
        </p:nvSpPr>
        <p:spPr bwMode="auto">
          <a:xfrm rot="16200000">
            <a:off x="9723028" y="5908624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1" name="Text Box 25"/>
          <p:cNvSpPr txBox="1">
            <a:spLocks noChangeArrowheads="1"/>
          </p:cNvSpPr>
          <p:nvPr/>
        </p:nvSpPr>
        <p:spPr bwMode="auto">
          <a:xfrm>
            <a:off x="9766092" y="4624892"/>
            <a:ext cx="14407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</a:rPr>
              <a:t>Step </a:t>
            </a:r>
            <a:r>
              <a:rPr lang="en-US" dirty="0">
                <a:ea typeface="ＭＳ Ｐゴシック" charset="0"/>
              </a:rPr>
              <a:t>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12099" y="6408722"/>
            <a:ext cx="236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Sum of weighted input </a:t>
            </a:r>
          </a:p>
        </p:txBody>
      </p:sp>
      <p:sp>
        <p:nvSpPr>
          <p:cNvPr id="43" name="TextBox 42"/>
          <p:cNvSpPr txBox="1"/>
          <p:nvPr/>
        </p:nvSpPr>
        <p:spPr>
          <a:xfrm rot="16200000">
            <a:off x="8658829" y="558904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55829" y="2787746"/>
                <a:ext cx="4508589" cy="1935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0&lt;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is-I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32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0 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𝑒𝑙𝑠𝑒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829" y="2787746"/>
                <a:ext cx="4508589" cy="193527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8071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613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Standard RBM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893132"/>
            <a:ext cx="8229600" cy="63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dirty="0"/>
              <a:t>Setting the hidden nodes to a vector of values updates the visible nodes…and vice versa</a:t>
            </a:r>
          </a:p>
        </p:txBody>
      </p:sp>
      <p:grpSp>
        <p:nvGrpSpPr>
          <p:cNvPr id="68612" name="Group 114"/>
          <p:cNvGrpSpPr>
            <a:grpSpLocks/>
          </p:cNvGrpSpPr>
          <p:nvPr/>
        </p:nvGrpSpPr>
        <p:grpSpPr bwMode="auto">
          <a:xfrm>
            <a:off x="4191000" y="1472069"/>
            <a:ext cx="5029200" cy="2819400"/>
            <a:chOff x="1905000" y="1295400"/>
            <a:chExt cx="5029200" cy="2819400"/>
          </a:xfrm>
        </p:grpSpPr>
        <p:pic>
          <p:nvPicPr>
            <p:cNvPr id="68616" name="Group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8617" name="Group 10"/>
            <p:cNvGrpSpPr>
              <a:grpSpLocks/>
            </p:cNvGrpSpPr>
            <p:nvPr/>
          </p:nvGrpSpPr>
          <p:grpSpPr bwMode="auto">
            <a:xfrm>
              <a:off x="6172200" y="3352800"/>
              <a:ext cx="762000" cy="762000"/>
              <a:chOff x="1524000" y="2667000"/>
              <a:chExt cx="762000" cy="7620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60" name="Object 12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037" name="Equation" r:id="rId4" imgW="152400" imgH="203200" progId="Equation.DSMT4">
                      <p:embed/>
                    </p:oleObj>
                  </mc:Choice>
                  <mc:Fallback>
                    <p:oleObj name="Equation" r:id="rId4" imgW="152400" imgH="203200" progId="Equation.DSMT4">
                      <p:embed/>
                      <p:pic>
                        <p:nvPicPr>
                          <p:cNvPr id="6866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8618" name="Group 13"/>
            <p:cNvGrpSpPr>
              <a:grpSpLocks/>
            </p:cNvGrpSpPr>
            <p:nvPr/>
          </p:nvGrpSpPr>
          <p:grpSpPr bwMode="auto">
            <a:xfrm>
              <a:off x="1905000" y="3352800"/>
              <a:ext cx="762000" cy="762000"/>
              <a:chOff x="1524000" y="2667000"/>
              <a:chExt cx="762000" cy="7620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58" name="Object 15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038" name="Equation" r:id="rId6" imgW="152400" imgH="203200" progId="Equation.DSMT4">
                      <p:embed/>
                    </p:oleObj>
                  </mc:Choice>
                  <mc:Fallback>
                    <p:oleObj name="Equation" r:id="rId6" imgW="152400" imgH="203200" progId="Equation.DSMT4">
                      <p:embed/>
                      <p:pic>
                        <p:nvPicPr>
                          <p:cNvPr id="68658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8619" name="Group 16"/>
            <p:cNvGrpSpPr>
              <a:grpSpLocks/>
            </p:cNvGrpSpPr>
            <p:nvPr/>
          </p:nvGrpSpPr>
          <p:grpSpPr bwMode="auto">
            <a:xfrm>
              <a:off x="2971800" y="3352800"/>
              <a:ext cx="762000" cy="762000"/>
              <a:chOff x="1524000" y="2667000"/>
              <a:chExt cx="762000" cy="7620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56" name="Object 18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039" name="Equation" r:id="rId7" imgW="152400" imgH="203200" progId="Equation.DSMT4">
                      <p:embed/>
                    </p:oleObj>
                  </mc:Choice>
                  <mc:Fallback>
                    <p:oleObj name="Equation" r:id="rId7" imgW="152400" imgH="203200" progId="Equation.DSMT4">
                      <p:embed/>
                      <p:pic>
                        <p:nvPicPr>
                          <p:cNvPr id="68656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8620" name="Group 19"/>
            <p:cNvGrpSpPr>
              <a:grpSpLocks/>
            </p:cNvGrpSpPr>
            <p:nvPr/>
          </p:nvGrpSpPr>
          <p:grpSpPr bwMode="auto">
            <a:xfrm>
              <a:off x="4038600" y="3352800"/>
              <a:ext cx="762000" cy="762000"/>
              <a:chOff x="1524000" y="2667000"/>
              <a:chExt cx="762000" cy="76200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54" name="Object 21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040" name="Equation" r:id="rId8" imgW="152400" imgH="203200" progId="Equation.DSMT4">
                      <p:embed/>
                    </p:oleObj>
                  </mc:Choice>
                  <mc:Fallback>
                    <p:oleObj name="Equation" r:id="rId8" imgW="152400" imgH="203200" progId="Equation.DSMT4">
                      <p:embed/>
                      <p:pic>
                        <p:nvPicPr>
                          <p:cNvPr id="68654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8621" name="Group 22"/>
            <p:cNvGrpSpPr>
              <a:grpSpLocks/>
            </p:cNvGrpSpPr>
            <p:nvPr/>
          </p:nvGrpSpPr>
          <p:grpSpPr bwMode="auto">
            <a:xfrm>
              <a:off x="5105400" y="3352800"/>
              <a:ext cx="762000" cy="762000"/>
              <a:chOff x="1524000" y="2667000"/>
              <a:chExt cx="762000" cy="7620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524000" y="2667000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8652" name="Object 24"/>
              <p:cNvGraphicFramePr>
                <a:graphicFrameLocks noChangeAspect="1"/>
              </p:cNvGraphicFramePr>
              <p:nvPr/>
            </p:nvGraphicFramePr>
            <p:xfrm>
              <a:off x="1676400" y="2743200"/>
              <a:ext cx="469900" cy="62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041" name="Equation" r:id="rId9" imgW="152400" imgH="203200" progId="Equation.DSMT4">
                      <p:embed/>
                    </p:oleObj>
                  </mc:Choice>
                  <mc:Fallback>
                    <p:oleObj name="Equation" r:id="rId9" imgW="152400" imgH="203200" progId="Equation.DSMT4">
                      <p:embed/>
                      <p:pic>
                        <p:nvPicPr>
                          <p:cNvPr id="68652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6400" y="2743200"/>
                            <a:ext cx="469900" cy="627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68622" name="Group 2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77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3" name="Group 29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45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4" name="Group 3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13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5" name="Group 3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8192" y="1256982"/>
              <a:ext cx="890016" cy="88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0" name="Straight Connector 39"/>
            <p:cNvCxnSpPr>
              <a:stCxn id="15" idx="0"/>
            </p:cNvCxnSpPr>
            <p:nvPr/>
          </p:nvCxnSpPr>
          <p:spPr>
            <a:xfrm flipV="1">
              <a:off x="22860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5" idx="0"/>
            </p:cNvCxnSpPr>
            <p:nvPr/>
          </p:nvCxnSpPr>
          <p:spPr>
            <a:xfrm flipV="1">
              <a:off x="22860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5" idx="0"/>
            </p:cNvCxnSpPr>
            <p:nvPr/>
          </p:nvCxnSpPr>
          <p:spPr>
            <a:xfrm flipV="1">
              <a:off x="22860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</p:cNvCxnSpPr>
            <p:nvPr/>
          </p:nvCxnSpPr>
          <p:spPr>
            <a:xfrm flipV="1">
              <a:off x="2286000" y="2057400"/>
              <a:ext cx="32004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5" idx="0"/>
            </p:cNvCxnSpPr>
            <p:nvPr/>
          </p:nvCxnSpPr>
          <p:spPr>
            <a:xfrm flipV="1">
              <a:off x="2286000" y="2057400"/>
              <a:ext cx="42672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8" idx="0"/>
            </p:cNvCxnSpPr>
            <p:nvPr/>
          </p:nvCxnSpPr>
          <p:spPr>
            <a:xfrm flipH="1" flipV="1">
              <a:off x="22860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8" idx="0"/>
            </p:cNvCxnSpPr>
            <p:nvPr/>
          </p:nvCxnSpPr>
          <p:spPr>
            <a:xfrm flipV="1">
              <a:off x="33528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18" idx="0"/>
            </p:cNvCxnSpPr>
            <p:nvPr/>
          </p:nvCxnSpPr>
          <p:spPr>
            <a:xfrm flipV="1">
              <a:off x="33528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8" idx="0"/>
            </p:cNvCxnSpPr>
            <p:nvPr/>
          </p:nvCxnSpPr>
          <p:spPr>
            <a:xfrm flipV="1">
              <a:off x="33528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18" idx="0"/>
            </p:cNvCxnSpPr>
            <p:nvPr/>
          </p:nvCxnSpPr>
          <p:spPr>
            <a:xfrm flipV="1">
              <a:off x="3352800" y="2057400"/>
              <a:ext cx="32004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1" idx="0"/>
            </p:cNvCxnSpPr>
            <p:nvPr/>
          </p:nvCxnSpPr>
          <p:spPr>
            <a:xfrm flipH="1" flipV="1">
              <a:off x="22860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21" idx="0"/>
            </p:cNvCxnSpPr>
            <p:nvPr/>
          </p:nvCxnSpPr>
          <p:spPr>
            <a:xfrm>
              <a:off x="33528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endCxn id="21" idx="0"/>
            </p:cNvCxnSpPr>
            <p:nvPr/>
          </p:nvCxnSpPr>
          <p:spPr>
            <a:xfrm>
              <a:off x="44196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21" idx="0"/>
            </p:cNvCxnSpPr>
            <p:nvPr/>
          </p:nvCxnSpPr>
          <p:spPr>
            <a:xfrm flipV="1">
              <a:off x="44196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1" idx="0"/>
            </p:cNvCxnSpPr>
            <p:nvPr/>
          </p:nvCxnSpPr>
          <p:spPr>
            <a:xfrm flipV="1">
              <a:off x="44196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endCxn id="24" idx="0"/>
            </p:cNvCxnSpPr>
            <p:nvPr/>
          </p:nvCxnSpPr>
          <p:spPr>
            <a:xfrm>
              <a:off x="2286000" y="2057400"/>
              <a:ext cx="32004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24" idx="0"/>
            </p:cNvCxnSpPr>
            <p:nvPr/>
          </p:nvCxnSpPr>
          <p:spPr>
            <a:xfrm>
              <a:off x="33528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24" idx="0"/>
            </p:cNvCxnSpPr>
            <p:nvPr/>
          </p:nvCxnSpPr>
          <p:spPr>
            <a:xfrm>
              <a:off x="44196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24" idx="0"/>
            </p:cNvCxnSpPr>
            <p:nvPr/>
          </p:nvCxnSpPr>
          <p:spPr>
            <a:xfrm>
              <a:off x="54864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24" idx="0"/>
            </p:cNvCxnSpPr>
            <p:nvPr/>
          </p:nvCxnSpPr>
          <p:spPr>
            <a:xfrm flipV="1">
              <a:off x="54864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2" idx="0"/>
            </p:cNvCxnSpPr>
            <p:nvPr/>
          </p:nvCxnSpPr>
          <p:spPr>
            <a:xfrm>
              <a:off x="2286000" y="2057400"/>
              <a:ext cx="42672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2" idx="0"/>
            </p:cNvCxnSpPr>
            <p:nvPr/>
          </p:nvCxnSpPr>
          <p:spPr>
            <a:xfrm>
              <a:off x="3352800" y="2057400"/>
              <a:ext cx="32004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12" idx="0"/>
            </p:cNvCxnSpPr>
            <p:nvPr/>
          </p:nvCxnSpPr>
          <p:spPr>
            <a:xfrm>
              <a:off x="4419600" y="2057400"/>
              <a:ext cx="21336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2" idx="0"/>
            </p:cNvCxnSpPr>
            <p:nvPr/>
          </p:nvCxnSpPr>
          <p:spPr>
            <a:xfrm>
              <a:off x="5486400" y="2057400"/>
              <a:ext cx="106680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2" idx="0"/>
            </p:cNvCxnSpPr>
            <p:nvPr/>
          </p:nvCxnSpPr>
          <p:spPr>
            <a:xfrm>
              <a:off x="6553200" y="2057400"/>
              <a:ext cx="0" cy="1295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13" name="TextBox 115"/>
          <p:cNvSpPr txBox="1">
            <a:spLocks noChangeArrowheads="1"/>
          </p:cNvSpPr>
          <p:nvPr/>
        </p:nvSpPr>
        <p:spPr bwMode="auto">
          <a:xfrm>
            <a:off x="2895601" y="1472069"/>
            <a:ext cx="1160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Hidden</a:t>
            </a:r>
          </a:p>
          <a:p>
            <a:pPr algn="ctr" eaLnBrk="1" hangingPunct="1"/>
            <a:r>
              <a:rPr lang="en-US" altLang="en-US"/>
              <a:t>Units</a:t>
            </a:r>
          </a:p>
        </p:txBody>
      </p:sp>
      <p:sp>
        <p:nvSpPr>
          <p:cNvPr id="68614" name="TextBox 116"/>
          <p:cNvSpPr txBox="1">
            <a:spLocks noChangeArrowheads="1"/>
          </p:cNvSpPr>
          <p:nvPr/>
        </p:nvSpPr>
        <p:spPr bwMode="auto">
          <a:xfrm>
            <a:off x="3048001" y="3529469"/>
            <a:ext cx="8858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Input</a:t>
            </a:r>
          </a:p>
          <a:p>
            <a:pPr algn="ctr" eaLnBrk="1" hangingPunct="1"/>
            <a:r>
              <a:rPr lang="en-US" altLang="en-US"/>
              <a:t>Units</a:t>
            </a:r>
          </a:p>
        </p:txBody>
      </p:sp>
      <p:sp>
        <p:nvSpPr>
          <p:cNvPr id="68615" name="TextBox 117"/>
          <p:cNvSpPr txBox="1">
            <a:spLocks noChangeArrowheads="1"/>
          </p:cNvSpPr>
          <p:nvPr/>
        </p:nvSpPr>
        <p:spPr bwMode="auto">
          <a:xfrm>
            <a:off x="2857335" y="2462670"/>
            <a:ext cx="12227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Weight </a:t>
            </a:r>
          </a:p>
          <a:p>
            <a:pPr algn="ctr" eaLnBrk="1" hangingPunct="1"/>
            <a:r>
              <a:rPr lang="en-US" altLang="en-US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1550508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Contrastive Divergence Training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25563"/>
            <a:ext cx="9993085" cy="5163570"/>
          </a:xfrm>
        </p:spPr>
        <p:txBody>
          <a:bodyPr>
            <a:normAutofit/>
          </a:bodyPr>
          <a:lstStyle/>
          <a:p>
            <a:pPr marL="514350" indent="-514350">
              <a:buFontTx/>
              <a:buAutoNum type="arabicPeriod"/>
              <a:defRPr/>
            </a:pPr>
            <a:r>
              <a:rPr lang="en-US" sz="2400" dirty="0"/>
              <a:t>Pick a training example.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/>
              <a:t>Set the input nodes to the values given by the example. 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/>
              <a:t>See what activations this gives the hidden nodes.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/>
              <a:t>Set the hidden nodes at the values from step 3.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/>
              <a:t>Set the input node values, given the hidden nodes 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/>
              <a:t>Compare the input node values from step 5 to the the input node values from step 2 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/>
              <a:t>Update the connection weights to decrease the difference found in step 6.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/>
              <a:t>If that difference falls below some epsilon, quit. Else, go to step 1.</a:t>
            </a:r>
          </a:p>
        </p:txBody>
      </p:sp>
    </p:spTree>
    <p:extLst>
      <p:ext uri="{BB962C8B-B14F-4D97-AF65-F5344CB8AC3E}">
        <p14:creationId xmlns:p14="http://schemas.microsoft.com/office/powerpoint/2010/main" val="199761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Deep BELIEF Network (DBN)</a:t>
            </a:r>
          </a:p>
        </p:txBody>
      </p:sp>
    </p:spTree>
    <p:extLst>
      <p:ext uri="{BB962C8B-B14F-4D97-AF65-F5344CB8AC3E}">
        <p14:creationId xmlns:p14="http://schemas.microsoft.com/office/powerpoint/2010/main" val="866556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832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What is a Deep Belief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76400"/>
            <a:ext cx="4419600" cy="45720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A stack of RBNS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Trained bottom to top with Contrastive Divergence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Trained AGAIN with supervised training (similar to </a:t>
            </a:r>
            <a:r>
              <a:rPr lang="en-US" sz="2400" dirty="0" err="1"/>
              <a:t>backprop</a:t>
            </a:r>
            <a:r>
              <a:rPr lang="en-US" sz="2400" dirty="0"/>
              <a:t> in MLPs)</a:t>
            </a:r>
          </a:p>
          <a:p>
            <a:pPr marL="0" indent="0">
              <a:buNone/>
              <a:defRPr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  <p:grpSp>
        <p:nvGrpSpPr>
          <p:cNvPr id="72708" name="Group 229"/>
          <p:cNvGrpSpPr>
            <a:grpSpLocks/>
          </p:cNvGrpSpPr>
          <p:nvPr/>
        </p:nvGrpSpPr>
        <p:grpSpPr bwMode="auto">
          <a:xfrm>
            <a:off x="7543800" y="1066800"/>
            <a:ext cx="2819400" cy="4800600"/>
            <a:chOff x="5867400" y="1633342"/>
            <a:chExt cx="2286001" cy="4157858"/>
          </a:xfrm>
        </p:grpSpPr>
        <p:grpSp>
          <p:nvGrpSpPr>
            <p:cNvPr id="72720" name="Group 114"/>
            <p:cNvGrpSpPr>
              <a:grpSpLocks/>
            </p:cNvGrpSpPr>
            <p:nvPr/>
          </p:nvGrpSpPr>
          <p:grpSpPr bwMode="auto">
            <a:xfrm>
              <a:off x="5867400" y="4503738"/>
              <a:ext cx="2286000" cy="1287462"/>
              <a:chOff x="1905000" y="1295400"/>
              <a:chExt cx="5029200" cy="28194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905000" y="1296508"/>
                <a:ext cx="761744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2816" name="Group 10"/>
              <p:cNvGrpSpPr>
                <a:grpSpLocks/>
              </p:cNvGrpSpPr>
              <p:nvPr/>
            </p:nvGrpSpPr>
            <p:grpSpPr bwMode="auto">
              <a:xfrm>
                <a:off x="6172200" y="3352800"/>
                <a:ext cx="762000" cy="762000"/>
                <a:chOff x="1524000" y="2667000"/>
                <a:chExt cx="762000" cy="762000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1524260" y="2667218"/>
                  <a:ext cx="761741" cy="761782"/>
                </a:xfrm>
                <a:prstGeom prst="ellipse">
                  <a:avLst/>
                </a:prstGeom>
                <a:solidFill>
                  <a:schemeClr val="bg1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72851" name="Object 12"/>
                <p:cNvGraphicFramePr>
                  <a:graphicFrameLocks noChangeAspect="1"/>
                </p:cNvGraphicFramePr>
                <p:nvPr/>
              </p:nvGraphicFramePr>
              <p:xfrm>
                <a:off x="1676400" y="2743200"/>
                <a:ext cx="469900" cy="627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4046" name="Equation" r:id="rId3" imgW="152400" imgH="203200" progId="Equation.DSMT4">
                        <p:embed/>
                      </p:oleObj>
                    </mc:Choice>
                    <mc:Fallback>
                      <p:oleObj name="Equation" r:id="rId3" imgW="152400" imgH="2032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76400" y="2743200"/>
                              <a:ext cx="469900" cy="6279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5" name="Oval 54"/>
              <p:cNvSpPr/>
              <p:nvPr/>
            </p:nvSpPr>
            <p:spPr bwMode="auto">
              <a:xfrm>
                <a:off x="1905000" y="3353019"/>
                <a:ext cx="761744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2972574" y="3353019"/>
                <a:ext cx="761742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4037314" y="3353019"/>
                <a:ext cx="764575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5104886" y="3353019"/>
                <a:ext cx="761744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972574" y="1296508"/>
                <a:ext cx="761742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037314" y="1296508"/>
                <a:ext cx="764575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886" y="1296508"/>
                <a:ext cx="761744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172460" y="1296508"/>
                <a:ext cx="761742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6" name="Straight Connector 15"/>
              <p:cNvCxnSpPr>
                <a:stCxn id="55" idx="0"/>
                <a:endCxn id="59" idx="4"/>
              </p:cNvCxnSpPr>
              <p:nvPr/>
            </p:nvCxnSpPr>
            <p:spPr>
              <a:xfrm flipV="1">
                <a:off x="2287288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55" idx="0"/>
                <a:endCxn id="47" idx="4"/>
              </p:cNvCxnSpPr>
              <p:nvPr/>
            </p:nvCxnSpPr>
            <p:spPr>
              <a:xfrm flipV="1">
                <a:off x="2287288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55" idx="0"/>
                <a:endCxn id="45" idx="4"/>
              </p:cNvCxnSpPr>
              <p:nvPr/>
            </p:nvCxnSpPr>
            <p:spPr>
              <a:xfrm flipV="1">
                <a:off x="2287288" y="2058291"/>
                <a:ext cx="2132313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55" idx="0"/>
                <a:endCxn id="43" idx="4"/>
              </p:cNvCxnSpPr>
              <p:nvPr/>
            </p:nvCxnSpPr>
            <p:spPr>
              <a:xfrm flipV="1">
                <a:off x="2287288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55" idx="0"/>
                <a:endCxn id="41" idx="4"/>
              </p:cNvCxnSpPr>
              <p:nvPr/>
            </p:nvCxnSpPr>
            <p:spPr>
              <a:xfrm flipV="1">
                <a:off x="2287288" y="2058291"/>
                <a:ext cx="4264627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53" idx="0"/>
                <a:endCxn id="59" idx="4"/>
              </p:cNvCxnSpPr>
              <p:nvPr/>
            </p:nvCxnSpPr>
            <p:spPr>
              <a:xfrm flipH="1" flipV="1">
                <a:off x="2287288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53" idx="0"/>
              </p:cNvCxnSpPr>
              <p:nvPr/>
            </p:nvCxnSpPr>
            <p:spPr>
              <a:xfrm flipV="1">
                <a:off x="3352029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53" idx="0"/>
                <a:endCxn id="45" idx="4"/>
              </p:cNvCxnSpPr>
              <p:nvPr/>
            </p:nvCxnSpPr>
            <p:spPr>
              <a:xfrm flipV="1">
                <a:off x="3352029" y="2058291"/>
                <a:ext cx="1067572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3" idx="0"/>
                <a:endCxn id="43" idx="4"/>
              </p:cNvCxnSpPr>
              <p:nvPr/>
            </p:nvCxnSpPr>
            <p:spPr>
              <a:xfrm flipV="1">
                <a:off x="3352029" y="2058291"/>
                <a:ext cx="2135145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53" idx="0"/>
                <a:endCxn id="41" idx="4"/>
              </p:cNvCxnSpPr>
              <p:nvPr/>
            </p:nvCxnSpPr>
            <p:spPr>
              <a:xfrm flipV="1">
                <a:off x="3352029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51" idx="0"/>
                <a:endCxn id="59" idx="4"/>
              </p:cNvCxnSpPr>
              <p:nvPr/>
            </p:nvCxnSpPr>
            <p:spPr>
              <a:xfrm flipH="1" flipV="1">
                <a:off x="2287288" y="2058291"/>
                <a:ext cx="2132313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51" idx="0"/>
              </p:cNvCxnSpPr>
              <p:nvPr/>
            </p:nvCxnSpPr>
            <p:spPr>
              <a:xfrm>
                <a:off x="3352029" y="2058291"/>
                <a:ext cx="1067572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45" idx="4"/>
                <a:endCxn id="51" idx="0"/>
              </p:cNvCxnSpPr>
              <p:nvPr/>
            </p:nvCxnSpPr>
            <p:spPr>
              <a:xfrm>
                <a:off x="4419601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51" idx="0"/>
                <a:endCxn id="43" idx="4"/>
              </p:cNvCxnSpPr>
              <p:nvPr/>
            </p:nvCxnSpPr>
            <p:spPr>
              <a:xfrm flipV="1">
                <a:off x="4419601" y="2058291"/>
                <a:ext cx="106757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51" idx="0"/>
                <a:endCxn id="41" idx="4"/>
              </p:cNvCxnSpPr>
              <p:nvPr/>
            </p:nvCxnSpPr>
            <p:spPr>
              <a:xfrm flipV="1">
                <a:off x="4419601" y="2058291"/>
                <a:ext cx="213231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59" idx="4"/>
                <a:endCxn id="49" idx="0"/>
              </p:cNvCxnSpPr>
              <p:nvPr/>
            </p:nvCxnSpPr>
            <p:spPr>
              <a:xfrm>
                <a:off x="2287288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47" idx="4"/>
                <a:endCxn id="49" idx="0"/>
              </p:cNvCxnSpPr>
              <p:nvPr/>
            </p:nvCxnSpPr>
            <p:spPr>
              <a:xfrm>
                <a:off x="3352029" y="2058291"/>
                <a:ext cx="2135145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45" idx="4"/>
                <a:endCxn id="49" idx="0"/>
              </p:cNvCxnSpPr>
              <p:nvPr/>
            </p:nvCxnSpPr>
            <p:spPr>
              <a:xfrm>
                <a:off x="4419601" y="2058291"/>
                <a:ext cx="106757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3" idx="4"/>
                <a:endCxn id="49" idx="0"/>
              </p:cNvCxnSpPr>
              <p:nvPr/>
            </p:nvCxnSpPr>
            <p:spPr>
              <a:xfrm>
                <a:off x="5487174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49" idx="0"/>
                <a:endCxn id="41" idx="4"/>
              </p:cNvCxnSpPr>
              <p:nvPr/>
            </p:nvCxnSpPr>
            <p:spPr>
              <a:xfrm flipV="1">
                <a:off x="5487174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59" idx="4"/>
                <a:endCxn id="57" idx="0"/>
              </p:cNvCxnSpPr>
              <p:nvPr/>
            </p:nvCxnSpPr>
            <p:spPr>
              <a:xfrm>
                <a:off x="2287288" y="2058291"/>
                <a:ext cx="4264627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47" idx="4"/>
                <a:endCxn id="57" idx="0"/>
              </p:cNvCxnSpPr>
              <p:nvPr/>
            </p:nvCxnSpPr>
            <p:spPr>
              <a:xfrm>
                <a:off x="3352029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45" idx="4"/>
                <a:endCxn id="57" idx="0"/>
              </p:cNvCxnSpPr>
              <p:nvPr/>
            </p:nvCxnSpPr>
            <p:spPr>
              <a:xfrm>
                <a:off x="4419601" y="2058291"/>
                <a:ext cx="213231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3" idx="4"/>
                <a:endCxn id="57" idx="0"/>
              </p:cNvCxnSpPr>
              <p:nvPr/>
            </p:nvCxnSpPr>
            <p:spPr>
              <a:xfrm>
                <a:off x="5487174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1" idx="4"/>
                <a:endCxn id="57" idx="0"/>
              </p:cNvCxnSpPr>
              <p:nvPr/>
            </p:nvCxnSpPr>
            <p:spPr>
              <a:xfrm>
                <a:off x="6551915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721" name="Group 116"/>
            <p:cNvGrpSpPr>
              <a:grpSpLocks/>
            </p:cNvGrpSpPr>
            <p:nvPr/>
          </p:nvGrpSpPr>
          <p:grpSpPr bwMode="auto">
            <a:xfrm>
              <a:off x="5867400" y="3564135"/>
              <a:ext cx="2286000" cy="939603"/>
              <a:chOff x="5562600" y="2971800"/>
              <a:chExt cx="2286000" cy="939603"/>
            </a:xfrm>
          </p:grpSpPr>
          <p:sp>
            <p:nvSpPr>
              <p:cNvPr id="115" name="Oval 114"/>
              <p:cNvSpPr/>
              <p:nvPr/>
            </p:nvSpPr>
            <p:spPr bwMode="auto">
              <a:xfrm>
                <a:off x="5562600" y="297144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047861" y="297144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6531834" y="2971441"/>
                <a:ext cx="347534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7017094" y="297144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7502354" y="297144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2" name="Straight Connector 71"/>
              <p:cNvCxnSpPr>
                <a:endCxn id="115" idx="4"/>
              </p:cNvCxnSpPr>
              <p:nvPr/>
            </p:nvCxnSpPr>
            <p:spPr bwMode="auto">
              <a:xfrm flipV="1">
                <a:off x="5736367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endCxn id="103" idx="4"/>
              </p:cNvCxnSpPr>
              <p:nvPr/>
            </p:nvCxnSpPr>
            <p:spPr bwMode="auto">
              <a:xfrm flipV="1">
                <a:off x="5736367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endCxn id="101" idx="4"/>
              </p:cNvCxnSpPr>
              <p:nvPr/>
            </p:nvCxnSpPr>
            <p:spPr bwMode="auto">
              <a:xfrm flipV="1">
                <a:off x="5736367" y="3319305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99" idx="4"/>
              </p:cNvCxnSpPr>
              <p:nvPr/>
            </p:nvCxnSpPr>
            <p:spPr bwMode="auto">
              <a:xfrm flipV="1">
                <a:off x="5736367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endCxn id="97" idx="4"/>
              </p:cNvCxnSpPr>
              <p:nvPr/>
            </p:nvCxnSpPr>
            <p:spPr bwMode="auto">
              <a:xfrm flipV="1">
                <a:off x="5736367" y="3319305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endCxn id="115" idx="4"/>
              </p:cNvCxnSpPr>
              <p:nvPr/>
            </p:nvCxnSpPr>
            <p:spPr bwMode="auto">
              <a:xfrm flipH="1" flipV="1">
                <a:off x="5736367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6220341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endCxn id="101" idx="4"/>
              </p:cNvCxnSpPr>
              <p:nvPr/>
            </p:nvCxnSpPr>
            <p:spPr bwMode="auto">
              <a:xfrm flipV="1">
                <a:off x="6220341" y="3319305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endCxn id="99" idx="4"/>
              </p:cNvCxnSpPr>
              <p:nvPr/>
            </p:nvCxnSpPr>
            <p:spPr bwMode="auto">
              <a:xfrm flipV="1">
                <a:off x="6220341" y="3319305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endCxn id="97" idx="4"/>
              </p:cNvCxnSpPr>
              <p:nvPr/>
            </p:nvCxnSpPr>
            <p:spPr bwMode="auto">
              <a:xfrm flipV="1">
                <a:off x="6220341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endCxn id="115" idx="4"/>
              </p:cNvCxnSpPr>
              <p:nvPr/>
            </p:nvCxnSpPr>
            <p:spPr bwMode="auto">
              <a:xfrm flipH="1" flipV="1">
                <a:off x="5736367" y="3319305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endCxn id="99" idx="4"/>
              </p:cNvCxnSpPr>
              <p:nvPr/>
            </p:nvCxnSpPr>
            <p:spPr bwMode="auto">
              <a:xfrm flipV="1">
                <a:off x="6705600" y="3319305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endCxn id="97" idx="4"/>
              </p:cNvCxnSpPr>
              <p:nvPr/>
            </p:nvCxnSpPr>
            <p:spPr bwMode="auto">
              <a:xfrm flipV="1">
                <a:off x="6705600" y="3319305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115" idx="4"/>
              </p:cNvCxnSpPr>
              <p:nvPr/>
            </p:nvCxnSpPr>
            <p:spPr bwMode="auto">
              <a:xfrm>
                <a:off x="5736367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9" idx="4"/>
              </p:cNvCxnSpPr>
              <p:nvPr/>
            </p:nvCxnSpPr>
            <p:spPr bwMode="auto">
              <a:xfrm>
                <a:off x="7190861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endCxn id="97" idx="4"/>
              </p:cNvCxnSpPr>
              <p:nvPr/>
            </p:nvCxnSpPr>
            <p:spPr bwMode="auto">
              <a:xfrm flipV="1">
                <a:off x="7190861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115" idx="4"/>
              </p:cNvCxnSpPr>
              <p:nvPr/>
            </p:nvCxnSpPr>
            <p:spPr bwMode="auto">
              <a:xfrm>
                <a:off x="5736367" y="3319305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99" idx="4"/>
              </p:cNvCxnSpPr>
              <p:nvPr/>
            </p:nvCxnSpPr>
            <p:spPr bwMode="auto">
              <a:xfrm>
                <a:off x="7190861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7" idx="4"/>
              </p:cNvCxnSpPr>
              <p:nvPr/>
            </p:nvCxnSpPr>
            <p:spPr bwMode="auto">
              <a:xfrm>
                <a:off x="7674834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722" name="Group 117"/>
            <p:cNvGrpSpPr>
              <a:grpSpLocks/>
            </p:cNvGrpSpPr>
            <p:nvPr/>
          </p:nvGrpSpPr>
          <p:grpSpPr bwMode="auto">
            <a:xfrm>
              <a:off x="5867400" y="2598738"/>
              <a:ext cx="2286000" cy="939603"/>
              <a:chOff x="5562600" y="2971800"/>
              <a:chExt cx="2286000" cy="939603"/>
            </a:xfrm>
          </p:grpSpPr>
          <p:sp>
            <p:nvSpPr>
              <p:cNvPr id="157" name="Oval 156"/>
              <p:cNvSpPr/>
              <p:nvPr/>
            </p:nvSpPr>
            <p:spPr bwMode="auto">
              <a:xfrm>
                <a:off x="5562600" y="297162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 bwMode="auto">
              <a:xfrm>
                <a:off x="6047861" y="297162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 bwMode="auto">
              <a:xfrm>
                <a:off x="6531834" y="2971621"/>
                <a:ext cx="347534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 bwMode="auto">
              <a:xfrm>
                <a:off x="7017094" y="297162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 bwMode="auto">
              <a:xfrm>
                <a:off x="7502354" y="297162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24" name="Straight Connector 123"/>
              <p:cNvCxnSpPr>
                <a:endCxn id="157" idx="4"/>
              </p:cNvCxnSpPr>
              <p:nvPr/>
            </p:nvCxnSpPr>
            <p:spPr bwMode="auto">
              <a:xfrm flipV="1">
                <a:off x="5736367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endCxn id="155" idx="4"/>
              </p:cNvCxnSpPr>
              <p:nvPr/>
            </p:nvCxnSpPr>
            <p:spPr bwMode="auto">
              <a:xfrm flipV="1">
                <a:off x="5736367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endCxn id="153" idx="4"/>
              </p:cNvCxnSpPr>
              <p:nvPr/>
            </p:nvCxnSpPr>
            <p:spPr bwMode="auto">
              <a:xfrm flipV="1">
                <a:off x="5736367" y="3319484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endCxn id="151" idx="4"/>
              </p:cNvCxnSpPr>
              <p:nvPr/>
            </p:nvCxnSpPr>
            <p:spPr bwMode="auto">
              <a:xfrm flipV="1">
                <a:off x="5736367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endCxn id="149" idx="4"/>
              </p:cNvCxnSpPr>
              <p:nvPr/>
            </p:nvCxnSpPr>
            <p:spPr bwMode="auto">
              <a:xfrm flipV="1">
                <a:off x="5736367" y="3319484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endCxn id="157" idx="4"/>
              </p:cNvCxnSpPr>
              <p:nvPr/>
            </p:nvCxnSpPr>
            <p:spPr bwMode="auto">
              <a:xfrm flipH="1" flipV="1">
                <a:off x="5736367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 bwMode="auto">
              <a:xfrm flipV="1">
                <a:off x="6220341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endCxn id="153" idx="4"/>
              </p:cNvCxnSpPr>
              <p:nvPr/>
            </p:nvCxnSpPr>
            <p:spPr bwMode="auto">
              <a:xfrm flipV="1">
                <a:off x="6220341" y="3319484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endCxn id="151" idx="4"/>
              </p:cNvCxnSpPr>
              <p:nvPr/>
            </p:nvCxnSpPr>
            <p:spPr bwMode="auto">
              <a:xfrm flipV="1">
                <a:off x="6220341" y="3319484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endCxn id="149" idx="4"/>
              </p:cNvCxnSpPr>
              <p:nvPr/>
            </p:nvCxnSpPr>
            <p:spPr bwMode="auto">
              <a:xfrm flipV="1">
                <a:off x="6220341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endCxn id="157" idx="4"/>
              </p:cNvCxnSpPr>
              <p:nvPr/>
            </p:nvCxnSpPr>
            <p:spPr bwMode="auto">
              <a:xfrm flipH="1" flipV="1">
                <a:off x="5736367" y="3319484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endCxn id="151" idx="4"/>
              </p:cNvCxnSpPr>
              <p:nvPr/>
            </p:nvCxnSpPr>
            <p:spPr bwMode="auto">
              <a:xfrm flipV="1">
                <a:off x="6705600" y="3319484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endCxn id="149" idx="4"/>
              </p:cNvCxnSpPr>
              <p:nvPr/>
            </p:nvCxnSpPr>
            <p:spPr bwMode="auto">
              <a:xfrm flipV="1">
                <a:off x="6705600" y="3319484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7" idx="4"/>
              </p:cNvCxnSpPr>
              <p:nvPr/>
            </p:nvCxnSpPr>
            <p:spPr bwMode="auto">
              <a:xfrm>
                <a:off x="5736367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51" idx="4"/>
              </p:cNvCxnSpPr>
              <p:nvPr/>
            </p:nvCxnSpPr>
            <p:spPr bwMode="auto">
              <a:xfrm>
                <a:off x="7190861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endCxn id="149" idx="4"/>
              </p:cNvCxnSpPr>
              <p:nvPr/>
            </p:nvCxnSpPr>
            <p:spPr bwMode="auto">
              <a:xfrm flipV="1">
                <a:off x="7190861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57" idx="4"/>
              </p:cNvCxnSpPr>
              <p:nvPr/>
            </p:nvCxnSpPr>
            <p:spPr bwMode="auto">
              <a:xfrm>
                <a:off x="5736367" y="3319484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51" idx="4"/>
              </p:cNvCxnSpPr>
              <p:nvPr/>
            </p:nvCxnSpPr>
            <p:spPr bwMode="auto">
              <a:xfrm>
                <a:off x="7190861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49" idx="4"/>
              </p:cNvCxnSpPr>
              <p:nvPr/>
            </p:nvCxnSpPr>
            <p:spPr bwMode="auto">
              <a:xfrm>
                <a:off x="7674834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/>
            <p:cNvCxnSpPr/>
            <p:nvPr/>
          </p:nvCxnSpPr>
          <p:spPr bwMode="auto">
            <a:xfrm flipV="1">
              <a:off x="6041167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auto">
            <a:xfrm flipV="1">
              <a:off x="6041167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auto">
            <a:xfrm flipV="1">
              <a:off x="6041167" y="1999080"/>
              <a:ext cx="96923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auto">
            <a:xfrm flipV="1">
              <a:off x="6041167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auto">
            <a:xfrm flipV="1">
              <a:off x="6041167" y="1999080"/>
              <a:ext cx="1938467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auto">
            <a:xfrm flipH="1" flipV="1">
              <a:off x="6041167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auto">
            <a:xfrm flipV="1">
              <a:off x="652514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auto">
            <a:xfrm flipV="1">
              <a:off x="6525141" y="1999080"/>
              <a:ext cx="48526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 bwMode="auto">
            <a:xfrm flipV="1">
              <a:off x="6525141" y="1999080"/>
              <a:ext cx="97052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 bwMode="auto">
            <a:xfrm flipV="1">
              <a:off x="6525141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 bwMode="auto">
            <a:xfrm flipH="1" flipV="1">
              <a:off x="6041167" y="1999080"/>
              <a:ext cx="96923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 bwMode="auto">
            <a:xfrm>
              <a:off x="6525141" y="1999080"/>
              <a:ext cx="48526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 bwMode="auto">
            <a:xfrm>
              <a:off x="701040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 bwMode="auto">
            <a:xfrm flipV="1">
              <a:off x="7010401" y="1999080"/>
              <a:ext cx="48526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 bwMode="auto">
            <a:xfrm flipV="1">
              <a:off x="7010401" y="1999080"/>
              <a:ext cx="96923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 bwMode="auto">
            <a:xfrm>
              <a:off x="6041167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 bwMode="auto">
            <a:xfrm>
              <a:off x="6525141" y="1999080"/>
              <a:ext cx="97052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 bwMode="auto">
            <a:xfrm>
              <a:off x="7010401" y="1999080"/>
              <a:ext cx="48526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 bwMode="auto">
            <a:xfrm>
              <a:off x="749566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 bwMode="auto">
            <a:xfrm flipV="1">
              <a:off x="7495661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 bwMode="auto">
            <a:xfrm>
              <a:off x="6041167" y="1999080"/>
              <a:ext cx="1938467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 bwMode="auto">
            <a:xfrm>
              <a:off x="6525141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 bwMode="auto">
            <a:xfrm>
              <a:off x="7010401" y="1999080"/>
              <a:ext cx="96923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 bwMode="auto">
            <a:xfrm>
              <a:off x="7495661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 bwMode="auto">
            <a:xfrm>
              <a:off x="7979634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 bwMode="auto">
            <a:xfrm>
              <a:off x="7807155" y="1633342"/>
              <a:ext cx="346246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72749" name="Group 13"/>
            <p:cNvGrpSpPr>
              <a:grpSpLocks/>
            </p:cNvGrpSpPr>
            <p:nvPr/>
          </p:nvGrpSpPr>
          <p:grpSpPr bwMode="auto">
            <a:xfrm>
              <a:off x="5867401" y="1633342"/>
              <a:ext cx="346808" cy="347859"/>
              <a:chOff x="1524000" y="2667228"/>
              <a:chExt cx="762976" cy="761772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1523998" y="2667228"/>
                <a:ext cx="761742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72754" name="Object 15"/>
              <p:cNvGraphicFramePr>
                <a:graphicFrameLocks noChangeAspect="1"/>
              </p:cNvGraphicFramePr>
              <p:nvPr/>
            </p:nvGraphicFramePr>
            <p:xfrm>
              <a:off x="1733550" y="2802583"/>
              <a:ext cx="352743" cy="511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047" name="Equation" r:id="rId5" imgW="114300" imgH="165100" progId="Equation.DSMT4">
                      <p:embed/>
                    </p:oleObj>
                  </mc:Choice>
                  <mc:Fallback>
                    <p:oleObj name="Equation" r:id="rId5" imgW="114300" imgH="1651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33550" y="2802583"/>
                            <a:ext cx="352743" cy="511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2" name="Oval 221"/>
            <p:cNvSpPr/>
            <p:nvPr/>
          </p:nvSpPr>
          <p:spPr bwMode="auto">
            <a:xfrm>
              <a:off x="6352661" y="1633342"/>
              <a:ext cx="346246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 bwMode="auto">
            <a:xfrm>
              <a:off x="6836634" y="1633342"/>
              <a:ext cx="347534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7321894" y="1633342"/>
              <a:ext cx="346247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72709" name="Object 12"/>
          <p:cNvGraphicFramePr>
            <a:graphicFrameLocks noChangeAspect="1"/>
          </p:cNvGraphicFramePr>
          <p:nvPr/>
        </p:nvGraphicFramePr>
        <p:xfrm>
          <a:off x="6781800" y="4800600"/>
          <a:ext cx="7112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8" name="Equation" r:id="rId7" imgW="203200" imgH="203200" progId="Equation.DSMT4">
                  <p:embed/>
                </p:oleObj>
              </mc:Choice>
              <mc:Fallback>
                <p:oleObj name="Equation" r:id="rId7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7112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Object 12"/>
          <p:cNvGraphicFramePr>
            <a:graphicFrameLocks noChangeAspect="1"/>
          </p:cNvGraphicFramePr>
          <p:nvPr/>
        </p:nvGraphicFramePr>
        <p:xfrm>
          <a:off x="6759575" y="3733800"/>
          <a:ext cx="755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9" name="Equation" r:id="rId9" imgW="215900" imgH="203200" progId="Equation.DSMT4">
                  <p:embed/>
                </p:oleObj>
              </mc:Choice>
              <mc:Fallback>
                <p:oleObj name="Equation" r:id="rId9" imgW="21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3733800"/>
                        <a:ext cx="7556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12"/>
          <p:cNvGraphicFramePr>
            <a:graphicFrameLocks noChangeAspect="1"/>
          </p:cNvGraphicFramePr>
          <p:nvPr/>
        </p:nvGraphicFramePr>
        <p:xfrm>
          <a:off x="6781800" y="2667000"/>
          <a:ext cx="7112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0" name="Equation" r:id="rId11" imgW="203200" imgH="203200" progId="Equation.DSMT4">
                  <p:embed/>
                </p:oleObj>
              </mc:Choice>
              <mc:Fallback>
                <p:oleObj name="Equation" r:id="rId11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667000"/>
                        <a:ext cx="7112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2" name="Object 12"/>
          <p:cNvGraphicFramePr>
            <a:graphicFrameLocks noChangeAspect="1"/>
          </p:cNvGraphicFramePr>
          <p:nvPr/>
        </p:nvGraphicFramePr>
        <p:xfrm>
          <a:off x="6759575" y="1524000"/>
          <a:ext cx="755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1" name="Equation" r:id="rId13" imgW="215900" imgH="203200" progId="Equation.DSMT4">
                  <p:embed/>
                </p:oleObj>
              </mc:Choice>
              <mc:Fallback>
                <p:oleObj name="Equation" r:id="rId13" imgW="21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1524000"/>
                        <a:ext cx="7556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3" name="Object 12"/>
          <p:cNvGraphicFramePr>
            <a:graphicFrameLocks noChangeAspect="1"/>
          </p:cNvGraphicFramePr>
          <p:nvPr/>
        </p:nvGraphicFramePr>
        <p:xfrm>
          <a:off x="6915150" y="5524501"/>
          <a:ext cx="4445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2" name="Equation" r:id="rId15" imgW="127000" imgH="127000" progId="Equation.DSMT4">
                  <p:embed/>
                </p:oleObj>
              </mc:Choice>
              <mc:Fallback>
                <p:oleObj name="Equation" r:id="rId15" imgW="127000" imgH="127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5150" y="5524501"/>
                        <a:ext cx="4445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Object 12"/>
          <p:cNvGraphicFramePr>
            <a:graphicFrameLocks noChangeAspect="1"/>
          </p:cNvGraphicFramePr>
          <p:nvPr/>
        </p:nvGraphicFramePr>
        <p:xfrm>
          <a:off x="6934200" y="4267200"/>
          <a:ext cx="5334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3" name="Equation" r:id="rId17" imgW="152400" imgH="203200" progId="Equation.DSMT4">
                  <p:embed/>
                </p:oleObj>
              </mc:Choice>
              <mc:Fallback>
                <p:oleObj name="Equation" r:id="rId17" imgW="152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267200"/>
                        <a:ext cx="5334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5" name="Object 12"/>
          <p:cNvGraphicFramePr>
            <a:graphicFrameLocks noChangeAspect="1"/>
          </p:cNvGraphicFramePr>
          <p:nvPr/>
        </p:nvGraphicFramePr>
        <p:xfrm>
          <a:off x="6911975" y="3200400"/>
          <a:ext cx="577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4" name="Equation" r:id="rId19" imgW="165100" imgH="203200" progId="Equation.DSMT4">
                  <p:embed/>
                </p:oleObj>
              </mc:Choice>
              <mc:Fallback>
                <p:oleObj name="Equation" r:id="rId19" imgW="165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3200400"/>
                        <a:ext cx="577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6" name="Object 12"/>
          <p:cNvGraphicFramePr>
            <a:graphicFrameLocks noChangeAspect="1"/>
          </p:cNvGraphicFramePr>
          <p:nvPr/>
        </p:nvGraphicFramePr>
        <p:xfrm>
          <a:off x="6911975" y="2057400"/>
          <a:ext cx="577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5" name="Equation" r:id="rId21" imgW="165100" imgH="203200" progId="Equation.DSMT4">
                  <p:embed/>
                </p:oleObj>
              </mc:Choice>
              <mc:Fallback>
                <p:oleObj name="Equation" r:id="rId21" imgW="165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2057400"/>
                        <a:ext cx="577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717" name="Group 241"/>
          <p:cNvGrpSpPr>
            <a:grpSpLocks/>
          </p:cNvGrpSpPr>
          <p:nvPr/>
        </p:nvGrpSpPr>
        <p:grpSpPr bwMode="auto">
          <a:xfrm>
            <a:off x="5867400" y="4267200"/>
            <a:ext cx="4648200" cy="1676400"/>
            <a:chOff x="4343400" y="4267200"/>
            <a:chExt cx="4648200" cy="1676400"/>
          </a:xfrm>
        </p:grpSpPr>
        <p:sp>
          <p:nvSpPr>
            <p:cNvPr id="240" name="Rectangle 239"/>
            <p:cNvSpPr/>
            <p:nvPr/>
          </p:nvSpPr>
          <p:spPr>
            <a:xfrm>
              <a:off x="5029200" y="4267200"/>
              <a:ext cx="3962400" cy="16764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719" name="TextBox 240"/>
            <p:cNvSpPr txBox="1">
              <a:spLocks noChangeArrowheads="1"/>
            </p:cNvSpPr>
            <p:nvPr/>
          </p:nvSpPr>
          <p:spPr bwMode="auto">
            <a:xfrm>
              <a:off x="4343400" y="5029200"/>
              <a:ext cx="6847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1">
                  <a:solidFill>
                    <a:srgbClr val="FF0000"/>
                  </a:solidFill>
                </a:rPr>
                <a:t>RBN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367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76400"/>
            <a:ext cx="4419600" cy="45720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A stack of RBNS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Trained bottom to top with Contrastive Divergence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Trained AGAIN with supervised training (similar to </a:t>
            </a:r>
            <a:r>
              <a:rPr lang="en-US" sz="2400" dirty="0" err="1"/>
              <a:t>backprop</a:t>
            </a:r>
            <a:r>
              <a:rPr lang="en-US" sz="2400" dirty="0"/>
              <a:t> in MLPs)</a:t>
            </a:r>
          </a:p>
          <a:p>
            <a:pPr marL="0" indent="0">
              <a:buNone/>
              <a:defRPr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  <p:grpSp>
        <p:nvGrpSpPr>
          <p:cNvPr id="73732" name="Group 229"/>
          <p:cNvGrpSpPr>
            <a:grpSpLocks/>
          </p:cNvGrpSpPr>
          <p:nvPr/>
        </p:nvGrpSpPr>
        <p:grpSpPr bwMode="auto">
          <a:xfrm>
            <a:off x="7543800" y="1066800"/>
            <a:ext cx="2819400" cy="4800600"/>
            <a:chOff x="5867400" y="1633342"/>
            <a:chExt cx="2286001" cy="4157858"/>
          </a:xfrm>
        </p:grpSpPr>
        <p:grpSp>
          <p:nvGrpSpPr>
            <p:cNvPr id="73744" name="Group 114"/>
            <p:cNvGrpSpPr>
              <a:grpSpLocks/>
            </p:cNvGrpSpPr>
            <p:nvPr/>
          </p:nvGrpSpPr>
          <p:grpSpPr bwMode="auto">
            <a:xfrm>
              <a:off x="5867400" y="4503738"/>
              <a:ext cx="2286000" cy="1287462"/>
              <a:chOff x="1905000" y="1295400"/>
              <a:chExt cx="5029200" cy="28194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905000" y="1296508"/>
                <a:ext cx="761744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3840" name="Group 10"/>
              <p:cNvGrpSpPr>
                <a:grpSpLocks/>
              </p:cNvGrpSpPr>
              <p:nvPr/>
            </p:nvGrpSpPr>
            <p:grpSpPr bwMode="auto">
              <a:xfrm>
                <a:off x="6172200" y="3352800"/>
                <a:ext cx="762000" cy="762000"/>
                <a:chOff x="1524000" y="2667000"/>
                <a:chExt cx="762000" cy="762000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1524260" y="2667218"/>
                  <a:ext cx="761741" cy="761782"/>
                </a:xfrm>
                <a:prstGeom prst="ellipse">
                  <a:avLst/>
                </a:prstGeom>
                <a:solidFill>
                  <a:schemeClr val="bg1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73875" name="Object 12"/>
                <p:cNvGraphicFramePr>
                  <a:graphicFrameLocks noChangeAspect="1"/>
                </p:cNvGraphicFramePr>
                <p:nvPr/>
              </p:nvGraphicFramePr>
              <p:xfrm>
                <a:off x="1676400" y="2743200"/>
                <a:ext cx="469900" cy="627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5070" name="Equation" r:id="rId3" imgW="152400" imgH="203200" progId="Equation.DSMT4">
                        <p:embed/>
                      </p:oleObj>
                    </mc:Choice>
                    <mc:Fallback>
                      <p:oleObj name="Equation" r:id="rId3" imgW="152400" imgH="2032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76400" y="2743200"/>
                              <a:ext cx="469900" cy="6279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5" name="Oval 54"/>
              <p:cNvSpPr/>
              <p:nvPr/>
            </p:nvSpPr>
            <p:spPr bwMode="auto">
              <a:xfrm>
                <a:off x="1905000" y="3353019"/>
                <a:ext cx="761744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2972574" y="3353019"/>
                <a:ext cx="761742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4037314" y="3353019"/>
                <a:ext cx="764575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5104886" y="3353019"/>
                <a:ext cx="761744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972574" y="1296508"/>
                <a:ext cx="761742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037314" y="1296508"/>
                <a:ext cx="764575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886" y="1296508"/>
                <a:ext cx="761744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172460" y="1296508"/>
                <a:ext cx="761742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6" name="Straight Connector 15"/>
              <p:cNvCxnSpPr>
                <a:stCxn id="55" idx="0"/>
                <a:endCxn id="59" idx="4"/>
              </p:cNvCxnSpPr>
              <p:nvPr/>
            </p:nvCxnSpPr>
            <p:spPr>
              <a:xfrm flipV="1">
                <a:off x="2287288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55" idx="0"/>
                <a:endCxn id="47" idx="4"/>
              </p:cNvCxnSpPr>
              <p:nvPr/>
            </p:nvCxnSpPr>
            <p:spPr>
              <a:xfrm flipV="1">
                <a:off x="2287288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55" idx="0"/>
                <a:endCxn id="45" idx="4"/>
              </p:cNvCxnSpPr>
              <p:nvPr/>
            </p:nvCxnSpPr>
            <p:spPr>
              <a:xfrm flipV="1">
                <a:off x="2287288" y="2058291"/>
                <a:ext cx="2132313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55" idx="0"/>
                <a:endCxn id="43" idx="4"/>
              </p:cNvCxnSpPr>
              <p:nvPr/>
            </p:nvCxnSpPr>
            <p:spPr>
              <a:xfrm flipV="1">
                <a:off x="2287288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55" idx="0"/>
                <a:endCxn id="41" idx="4"/>
              </p:cNvCxnSpPr>
              <p:nvPr/>
            </p:nvCxnSpPr>
            <p:spPr>
              <a:xfrm flipV="1">
                <a:off x="2287288" y="2058291"/>
                <a:ext cx="4264627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53" idx="0"/>
                <a:endCxn id="59" idx="4"/>
              </p:cNvCxnSpPr>
              <p:nvPr/>
            </p:nvCxnSpPr>
            <p:spPr>
              <a:xfrm flipH="1" flipV="1">
                <a:off x="2287288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53" idx="0"/>
              </p:cNvCxnSpPr>
              <p:nvPr/>
            </p:nvCxnSpPr>
            <p:spPr>
              <a:xfrm flipV="1">
                <a:off x="3352029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53" idx="0"/>
                <a:endCxn id="45" idx="4"/>
              </p:cNvCxnSpPr>
              <p:nvPr/>
            </p:nvCxnSpPr>
            <p:spPr>
              <a:xfrm flipV="1">
                <a:off x="3352029" y="2058291"/>
                <a:ext cx="1067572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3" idx="0"/>
                <a:endCxn id="43" idx="4"/>
              </p:cNvCxnSpPr>
              <p:nvPr/>
            </p:nvCxnSpPr>
            <p:spPr>
              <a:xfrm flipV="1">
                <a:off x="3352029" y="2058291"/>
                <a:ext cx="2135145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53" idx="0"/>
                <a:endCxn id="41" idx="4"/>
              </p:cNvCxnSpPr>
              <p:nvPr/>
            </p:nvCxnSpPr>
            <p:spPr>
              <a:xfrm flipV="1">
                <a:off x="3352029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51" idx="0"/>
                <a:endCxn id="59" idx="4"/>
              </p:cNvCxnSpPr>
              <p:nvPr/>
            </p:nvCxnSpPr>
            <p:spPr>
              <a:xfrm flipH="1" flipV="1">
                <a:off x="2287288" y="2058291"/>
                <a:ext cx="2132313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51" idx="0"/>
              </p:cNvCxnSpPr>
              <p:nvPr/>
            </p:nvCxnSpPr>
            <p:spPr>
              <a:xfrm>
                <a:off x="3352029" y="2058291"/>
                <a:ext cx="1067572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45" idx="4"/>
                <a:endCxn id="51" idx="0"/>
              </p:cNvCxnSpPr>
              <p:nvPr/>
            </p:nvCxnSpPr>
            <p:spPr>
              <a:xfrm>
                <a:off x="4419601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51" idx="0"/>
                <a:endCxn id="43" idx="4"/>
              </p:cNvCxnSpPr>
              <p:nvPr/>
            </p:nvCxnSpPr>
            <p:spPr>
              <a:xfrm flipV="1">
                <a:off x="4419601" y="2058291"/>
                <a:ext cx="106757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51" idx="0"/>
                <a:endCxn id="41" idx="4"/>
              </p:cNvCxnSpPr>
              <p:nvPr/>
            </p:nvCxnSpPr>
            <p:spPr>
              <a:xfrm flipV="1">
                <a:off x="4419601" y="2058291"/>
                <a:ext cx="213231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59" idx="4"/>
                <a:endCxn id="49" idx="0"/>
              </p:cNvCxnSpPr>
              <p:nvPr/>
            </p:nvCxnSpPr>
            <p:spPr>
              <a:xfrm>
                <a:off x="2287288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47" idx="4"/>
                <a:endCxn id="49" idx="0"/>
              </p:cNvCxnSpPr>
              <p:nvPr/>
            </p:nvCxnSpPr>
            <p:spPr>
              <a:xfrm>
                <a:off x="3352029" y="2058291"/>
                <a:ext cx="2135145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45" idx="4"/>
                <a:endCxn id="49" idx="0"/>
              </p:cNvCxnSpPr>
              <p:nvPr/>
            </p:nvCxnSpPr>
            <p:spPr>
              <a:xfrm>
                <a:off x="4419601" y="2058291"/>
                <a:ext cx="106757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3" idx="4"/>
                <a:endCxn id="49" idx="0"/>
              </p:cNvCxnSpPr>
              <p:nvPr/>
            </p:nvCxnSpPr>
            <p:spPr>
              <a:xfrm>
                <a:off x="5487174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49" idx="0"/>
                <a:endCxn id="41" idx="4"/>
              </p:cNvCxnSpPr>
              <p:nvPr/>
            </p:nvCxnSpPr>
            <p:spPr>
              <a:xfrm flipV="1">
                <a:off x="5487174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59" idx="4"/>
                <a:endCxn id="57" idx="0"/>
              </p:cNvCxnSpPr>
              <p:nvPr/>
            </p:nvCxnSpPr>
            <p:spPr>
              <a:xfrm>
                <a:off x="2287288" y="2058291"/>
                <a:ext cx="4264627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47" idx="4"/>
                <a:endCxn id="57" idx="0"/>
              </p:cNvCxnSpPr>
              <p:nvPr/>
            </p:nvCxnSpPr>
            <p:spPr>
              <a:xfrm>
                <a:off x="3352029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45" idx="4"/>
                <a:endCxn id="57" idx="0"/>
              </p:cNvCxnSpPr>
              <p:nvPr/>
            </p:nvCxnSpPr>
            <p:spPr>
              <a:xfrm>
                <a:off x="4419601" y="2058291"/>
                <a:ext cx="213231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3" idx="4"/>
                <a:endCxn id="57" idx="0"/>
              </p:cNvCxnSpPr>
              <p:nvPr/>
            </p:nvCxnSpPr>
            <p:spPr>
              <a:xfrm>
                <a:off x="5487174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1" idx="4"/>
                <a:endCxn id="57" idx="0"/>
              </p:cNvCxnSpPr>
              <p:nvPr/>
            </p:nvCxnSpPr>
            <p:spPr>
              <a:xfrm>
                <a:off x="6551915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745" name="Group 116"/>
            <p:cNvGrpSpPr>
              <a:grpSpLocks/>
            </p:cNvGrpSpPr>
            <p:nvPr/>
          </p:nvGrpSpPr>
          <p:grpSpPr bwMode="auto">
            <a:xfrm>
              <a:off x="5867400" y="3564135"/>
              <a:ext cx="2286000" cy="939603"/>
              <a:chOff x="5562600" y="2971800"/>
              <a:chExt cx="2286000" cy="939603"/>
            </a:xfrm>
          </p:grpSpPr>
          <p:sp>
            <p:nvSpPr>
              <p:cNvPr id="115" name="Oval 114"/>
              <p:cNvSpPr/>
              <p:nvPr/>
            </p:nvSpPr>
            <p:spPr bwMode="auto">
              <a:xfrm>
                <a:off x="5562600" y="297144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047861" y="297144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6531834" y="2971441"/>
                <a:ext cx="347534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7017094" y="297144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7502354" y="297144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2" name="Straight Connector 71"/>
              <p:cNvCxnSpPr>
                <a:endCxn id="115" idx="4"/>
              </p:cNvCxnSpPr>
              <p:nvPr/>
            </p:nvCxnSpPr>
            <p:spPr bwMode="auto">
              <a:xfrm flipV="1">
                <a:off x="5736367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endCxn id="103" idx="4"/>
              </p:cNvCxnSpPr>
              <p:nvPr/>
            </p:nvCxnSpPr>
            <p:spPr bwMode="auto">
              <a:xfrm flipV="1">
                <a:off x="5736367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endCxn id="101" idx="4"/>
              </p:cNvCxnSpPr>
              <p:nvPr/>
            </p:nvCxnSpPr>
            <p:spPr bwMode="auto">
              <a:xfrm flipV="1">
                <a:off x="5736367" y="3319305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99" idx="4"/>
              </p:cNvCxnSpPr>
              <p:nvPr/>
            </p:nvCxnSpPr>
            <p:spPr bwMode="auto">
              <a:xfrm flipV="1">
                <a:off x="5736367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endCxn id="97" idx="4"/>
              </p:cNvCxnSpPr>
              <p:nvPr/>
            </p:nvCxnSpPr>
            <p:spPr bwMode="auto">
              <a:xfrm flipV="1">
                <a:off x="5736367" y="3319305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endCxn id="115" idx="4"/>
              </p:cNvCxnSpPr>
              <p:nvPr/>
            </p:nvCxnSpPr>
            <p:spPr bwMode="auto">
              <a:xfrm flipH="1" flipV="1">
                <a:off x="5736367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6220341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endCxn id="101" idx="4"/>
              </p:cNvCxnSpPr>
              <p:nvPr/>
            </p:nvCxnSpPr>
            <p:spPr bwMode="auto">
              <a:xfrm flipV="1">
                <a:off x="6220341" y="3319305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endCxn id="99" idx="4"/>
              </p:cNvCxnSpPr>
              <p:nvPr/>
            </p:nvCxnSpPr>
            <p:spPr bwMode="auto">
              <a:xfrm flipV="1">
                <a:off x="6220341" y="3319305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endCxn id="97" idx="4"/>
              </p:cNvCxnSpPr>
              <p:nvPr/>
            </p:nvCxnSpPr>
            <p:spPr bwMode="auto">
              <a:xfrm flipV="1">
                <a:off x="6220341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endCxn id="115" idx="4"/>
              </p:cNvCxnSpPr>
              <p:nvPr/>
            </p:nvCxnSpPr>
            <p:spPr bwMode="auto">
              <a:xfrm flipH="1" flipV="1">
                <a:off x="5736367" y="3319305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endCxn id="99" idx="4"/>
              </p:cNvCxnSpPr>
              <p:nvPr/>
            </p:nvCxnSpPr>
            <p:spPr bwMode="auto">
              <a:xfrm flipV="1">
                <a:off x="6705600" y="3319305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endCxn id="97" idx="4"/>
              </p:cNvCxnSpPr>
              <p:nvPr/>
            </p:nvCxnSpPr>
            <p:spPr bwMode="auto">
              <a:xfrm flipV="1">
                <a:off x="6705600" y="3319305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115" idx="4"/>
              </p:cNvCxnSpPr>
              <p:nvPr/>
            </p:nvCxnSpPr>
            <p:spPr bwMode="auto">
              <a:xfrm>
                <a:off x="5736367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9" idx="4"/>
              </p:cNvCxnSpPr>
              <p:nvPr/>
            </p:nvCxnSpPr>
            <p:spPr bwMode="auto">
              <a:xfrm>
                <a:off x="7190861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endCxn id="97" idx="4"/>
              </p:cNvCxnSpPr>
              <p:nvPr/>
            </p:nvCxnSpPr>
            <p:spPr bwMode="auto">
              <a:xfrm flipV="1">
                <a:off x="7190861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115" idx="4"/>
              </p:cNvCxnSpPr>
              <p:nvPr/>
            </p:nvCxnSpPr>
            <p:spPr bwMode="auto">
              <a:xfrm>
                <a:off x="5736367" y="3319305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99" idx="4"/>
              </p:cNvCxnSpPr>
              <p:nvPr/>
            </p:nvCxnSpPr>
            <p:spPr bwMode="auto">
              <a:xfrm>
                <a:off x="7190861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7" idx="4"/>
              </p:cNvCxnSpPr>
              <p:nvPr/>
            </p:nvCxnSpPr>
            <p:spPr bwMode="auto">
              <a:xfrm>
                <a:off x="7674834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746" name="Group 117"/>
            <p:cNvGrpSpPr>
              <a:grpSpLocks/>
            </p:cNvGrpSpPr>
            <p:nvPr/>
          </p:nvGrpSpPr>
          <p:grpSpPr bwMode="auto">
            <a:xfrm>
              <a:off x="5867400" y="2598738"/>
              <a:ext cx="2286000" cy="939603"/>
              <a:chOff x="5562600" y="2971800"/>
              <a:chExt cx="2286000" cy="939603"/>
            </a:xfrm>
          </p:grpSpPr>
          <p:sp>
            <p:nvSpPr>
              <p:cNvPr id="157" name="Oval 156"/>
              <p:cNvSpPr/>
              <p:nvPr/>
            </p:nvSpPr>
            <p:spPr bwMode="auto">
              <a:xfrm>
                <a:off x="5562600" y="297162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 bwMode="auto">
              <a:xfrm>
                <a:off x="6047861" y="297162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 bwMode="auto">
              <a:xfrm>
                <a:off x="6531834" y="2971621"/>
                <a:ext cx="347534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 bwMode="auto">
              <a:xfrm>
                <a:off x="7017094" y="297162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 bwMode="auto">
              <a:xfrm>
                <a:off x="7502354" y="297162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24" name="Straight Connector 123"/>
              <p:cNvCxnSpPr>
                <a:endCxn id="157" idx="4"/>
              </p:cNvCxnSpPr>
              <p:nvPr/>
            </p:nvCxnSpPr>
            <p:spPr bwMode="auto">
              <a:xfrm flipV="1">
                <a:off x="5736367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endCxn id="155" idx="4"/>
              </p:cNvCxnSpPr>
              <p:nvPr/>
            </p:nvCxnSpPr>
            <p:spPr bwMode="auto">
              <a:xfrm flipV="1">
                <a:off x="5736367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endCxn id="153" idx="4"/>
              </p:cNvCxnSpPr>
              <p:nvPr/>
            </p:nvCxnSpPr>
            <p:spPr bwMode="auto">
              <a:xfrm flipV="1">
                <a:off x="5736367" y="3319484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endCxn id="151" idx="4"/>
              </p:cNvCxnSpPr>
              <p:nvPr/>
            </p:nvCxnSpPr>
            <p:spPr bwMode="auto">
              <a:xfrm flipV="1">
                <a:off x="5736367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endCxn id="149" idx="4"/>
              </p:cNvCxnSpPr>
              <p:nvPr/>
            </p:nvCxnSpPr>
            <p:spPr bwMode="auto">
              <a:xfrm flipV="1">
                <a:off x="5736367" y="3319484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endCxn id="157" idx="4"/>
              </p:cNvCxnSpPr>
              <p:nvPr/>
            </p:nvCxnSpPr>
            <p:spPr bwMode="auto">
              <a:xfrm flipH="1" flipV="1">
                <a:off x="5736367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 bwMode="auto">
              <a:xfrm flipV="1">
                <a:off x="6220341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endCxn id="153" idx="4"/>
              </p:cNvCxnSpPr>
              <p:nvPr/>
            </p:nvCxnSpPr>
            <p:spPr bwMode="auto">
              <a:xfrm flipV="1">
                <a:off x="6220341" y="3319484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endCxn id="151" idx="4"/>
              </p:cNvCxnSpPr>
              <p:nvPr/>
            </p:nvCxnSpPr>
            <p:spPr bwMode="auto">
              <a:xfrm flipV="1">
                <a:off x="6220341" y="3319484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endCxn id="149" idx="4"/>
              </p:cNvCxnSpPr>
              <p:nvPr/>
            </p:nvCxnSpPr>
            <p:spPr bwMode="auto">
              <a:xfrm flipV="1">
                <a:off x="6220341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endCxn id="157" idx="4"/>
              </p:cNvCxnSpPr>
              <p:nvPr/>
            </p:nvCxnSpPr>
            <p:spPr bwMode="auto">
              <a:xfrm flipH="1" flipV="1">
                <a:off x="5736367" y="3319484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endCxn id="151" idx="4"/>
              </p:cNvCxnSpPr>
              <p:nvPr/>
            </p:nvCxnSpPr>
            <p:spPr bwMode="auto">
              <a:xfrm flipV="1">
                <a:off x="6705600" y="3319484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endCxn id="149" idx="4"/>
              </p:cNvCxnSpPr>
              <p:nvPr/>
            </p:nvCxnSpPr>
            <p:spPr bwMode="auto">
              <a:xfrm flipV="1">
                <a:off x="6705600" y="3319484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7" idx="4"/>
              </p:cNvCxnSpPr>
              <p:nvPr/>
            </p:nvCxnSpPr>
            <p:spPr bwMode="auto">
              <a:xfrm>
                <a:off x="5736367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51" idx="4"/>
              </p:cNvCxnSpPr>
              <p:nvPr/>
            </p:nvCxnSpPr>
            <p:spPr bwMode="auto">
              <a:xfrm>
                <a:off x="7190861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endCxn id="149" idx="4"/>
              </p:cNvCxnSpPr>
              <p:nvPr/>
            </p:nvCxnSpPr>
            <p:spPr bwMode="auto">
              <a:xfrm flipV="1">
                <a:off x="7190861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57" idx="4"/>
              </p:cNvCxnSpPr>
              <p:nvPr/>
            </p:nvCxnSpPr>
            <p:spPr bwMode="auto">
              <a:xfrm>
                <a:off x="5736367" y="3319484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51" idx="4"/>
              </p:cNvCxnSpPr>
              <p:nvPr/>
            </p:nvCxnSpPr>
            <p:spPr bwMode="auto">
              <a:xfrm>
                <a:off x="7190861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49" idx="4"/>
              </p:cNvCxnSpPr>
              <p:nvPr/>
            </p:nvCxnSpPr>
            <p:spPr bwMode="auto">
              <a:xfrm>
                <a:off x="7674834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/>
            <p:cNvCxnSpPr/>
            <p:nvPr/>
          </p:nvCxnSpPr>
          <p:spPr bwMode="auto">
            <a:xfrm flipV="1">
              <a:off x="6041167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auto">
            <a:xfrm flipV="1">
              <a:off x="6041167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auto">
            <a:xfrm flipV="1">
              <a:off x="6041167" y="1999080"/>
              <a:ext cx="96923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auto">
            <a:xfrm flipV="1">
              <a:off x="6041167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auto">
            <a:xfrm flipV="1">
              <a:off x="6041167" y="1999080"/>
              <a:ext cx="1938467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auto">
            <a:xfrm flipH="1" flipV="1">
              <a:off x="6041167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auto">
            <a:xfrm flipV="1">
              <a:off x="652514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auto">
            <a:xfrm flipV="1">
              <a:off x="6525141" y="1999080"/>
              <a:ext cx="48526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 bwMode="auto">
            <a:xfrm flipV="1">
              <a:off x="6525141" y="1999080"/>
              <a:ext cx="97052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 bwMode="auto">
            <a:xfrm flipV="1">
              <a:off x="6525141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 bwMode="auto">
            <a:xfrm flipH="1" flipV="1">
              <a:off x="6041167" y="1999080"/>
              <a:ext cx="96923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 bwMode="auto">
            <a:xfrm>
              <a:off x="6525141" y="1999080"/>
              <a:ext cx="48526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 bwMode="auto">
            <a:xfrm>
              <a:off x="701040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 bwMode="auto">
            <a:xfrm flipV="1">
              <a:off x="7010401" y="1999080"/>
              <a:ext cx="48526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 bwMode="auto">
            <a:xfrm flipV="1">
              <a:off x="7010401" y="1999080"/>
              <a:ext cx="96923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 bwMode="auto">
            <a:xfrm>
              <a:off x="6041167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 bwMode="auto">
            <a:xfrm>
              <a:off x="6525141" y="1999080"/>
              <a:ext cx="97052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 bwMode="auto">
            <a:xfrm>
              <a:off x="7010401" y="1999080"/>
              <a:ext cx="48526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 bwMode="auto">
            <a:xfrm>
              <a:off x="749566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 bwMode="auto">
            <a:xfrm flipV="1">
              <a:off x="7495661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 bwMode="auto">
            <a:xfrm>
              <a:off x="6041167" y="1999080"/>
              <a:ext cx="1938467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 bwMode="auto">
            <a:xfrm>
              <a:off x="6525141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 bwMode="auto">
            <a:xfrm>
              <a:off x="7010401" y="1999080"/>
              <a:ext cx="96923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 bwMode="auto">
            <a:xfrm>
              <a:off x="7495661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 bwMode="auto">
            <a:xfrm>
              <a:off x="7979634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 bwMode="auto">
            <a:xfrm>
              <a:off x="7807155" y="1633342"/>
              <a:ext cx="346246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73773" name="Group 13"/>
            <p:cNvGrpSpPr>
              <a:grpSpLocks/>
            </p:cNvGrpSpPr>
            <p:nvPr/>
          </p:nvGrpSpPr>
          <p:grpSpPr bwMode="auto">
            <a:xfrm>
              <a:off x="5867401" y="1633342"/>
              <a:ext cx="346808" cy="347859"/>
              <a:chOff x="1524000" y="2667228"/>
              <a:chExt cx="762976" cy="761772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1523998" y="2667228"/>
                <a:ext cx="761742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73778" name="Object 15"/>
              <p:cNvGraphicFramePr>
                <a:graphicFrameLocks noChangeAspect="1"/>
              </p:cNvGraphicFramePr>
              <p:nvPr/>
            </p:nvGraphicFramePr>
            <p:xfrm>
              <a:off x="1733550" y="2802583"/>
              <a:ext cx="352743" cy="511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071" name="Equation" r:id="rId5" imgW="114300" imgH="165100" progId="Equation.DSMT4">
                      <p:embed/>
                    </p:oleObj>
                  </mc:Choice>
                  <mc:Fallback>
                    <p:oleObj name="Equation" r:id="rId5" imgW="114300" imgH="1651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33550" y="2802583"/>
                            <a:ext cx="352743" cy="511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2" name="Oval 221"/>
            <p:cNvSpPr/>
            <p:nvPr/>
          </p:nvSpPr>
          <p:spPr bwMode="auto">
            <a:xfrm>
              <a:off x="6352661" y="1633342"/>
              <a:ext cx="346246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 bwMode="auto">
            <a:xfrm>
              <a:off x="6836634" y="1633342"/>
              <a:ext cx="347534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7321894" y="1633342"/>
              <a:ext cx="346247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73733" name="Object 12"/>
          <p:cNvGraphicFramePr>
            <a:graphicFrameLocks noChangeAspect="1"/>
          </p:cNvGraphicFramePr>
          <p:nvPr/>
        </p:nvGraphicFramePr>
        <p:xfrm>
          <a:off x="6781800" y="4800600"/>
          <a:ext cx="7112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2" name="Equation" r:id="rId7" imgW="203200" imgH="203200" progId="Equation.DSMT4">
                  <p:embed/>
                </p:oleObj>
              </mc:Choice>
              <mc:Fallback>
                <p:oleObj name="Equation" r:id="rId7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7112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4" name="Object 12"/>
          <p:cNvGraphicFramePr>
            <a:graphicFrameLocks noChangeAspect="1"/>
          </p:cNvGraphicFramePr>
          <p:nvPr/>
        </p:nvGraphicFramePr>
        <p:xfrm>
          <a:off x="6759575" y="3733800"/>
          <a:ext cx="755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3" name="Equation" r:id="rId9" imgW="215900" imgH="203200" progId="Equation.DSMT4">
                  <p:embed/>
                </p:oleObj>
              </mc:Choice>
              <mc:Fallback>
                <p:oleObj name="Equation" r:id="rId9" imgW="21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3733800"/>
                        <a:ext cx="7556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5" name="Object 12"/>
          <p:cNvGraphicFramePr>
            <a:graphicFrameLocks noChangeAspect="1"/>
          </p:cNvGraphicFramePr>
          <p:nvPr/>
        </p:nvGraphicFramePr>
        <p:xfrm>
          <a:off x="6781800" y="2667000"/>
          <a:ext cx="7112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4" name="Equation" r:id="rId11" imgW="203200" imgH="203200" progId="Equation.DSMT4">
                  <p:embed/>
                </p:oleObj>
              </mc:Choice>
              <mc:Fallback>
                <p:oleObj name="Equation" r:id="rId11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667000"/>
                        <a:ext cx="7112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6" name="Object 12"/>
          <p:cNvGraphicFramePr>
            <a:graphicFrameLocks noChangeAspect="1"/>
          </p:cNvGraphicFramePr>
          <p:nvPr/>
        </p:nvGraphicFramePr>
        <p:xfrm>
          <a:off x="6759575" y="1524000"/>
          <a:ext cx="755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5" name="Equation" r:id="rId13" imgW="215900" imgH="203200" progId="Equation.DSMT4">
                  <p:embed/>
                </p:oleObj>
              </mc:Choice>
              <mc:Fallback>
                <p:oleObj name="Equation" r:id="rId13" imgW="21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1524000"/>
                        <a:ext cx="7556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7" name="Object 12"/>
          <p:cNvGraphicFramePr>
            <a:graphicFrameLocks noChangeAspect="1"/>
          </p:cNvGraphicFramePr>
          <p:nvPr/>
        </p:nvGraphicFramePr>
        <p:xfrm>
          <a:off x="6915150" y="5524501"/>
          <a:ext cx="4445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6" name="Equation" r:id="rId15" imgW="127000" imgH="127000" progId="Equation.DSMT4">
                  <p:embed/>
                </p:oleObj>
              </mc:Choice>
              <mc:Fallback>
                <p:oleObj name="Equation" r:id="rId15" imgW="127000" imgH="127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5150" y="5524501"/>
                        <a:ext cx="4445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8" name="Object 12"/>
          <p:cNvGraphicFramePr>
            <a:graphicFrameLocks noChangeAspect="1"/>
          </p:cNvGraphicFramePr>
          <p:nvPr/>
        </p:nvGraphicFramePr>
        <p:xfrm>
          <a:off x="6934200" y="4267200"/>
          <a:ext cx="5334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7" name="Equation" r:id="rId17" imgW="152400" imgH="203200" progId="Equation.DSMT4">
                  <p:embed/>
                </p:oleObj>
              </mc:Choice>
              <mc:Fallback>
                <p:oleObj name="Equation" r:id="rId17" imgW="152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267200"/>
                        <a:ext cx="5334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9" name="Object 12"/>
          <p:cNvGraphicFramePr>
            <a:graphicFrameLocks noChangeAspect="1"/>
          </p:cNvGraphicFramePr>
          <p:nvPr/>
        </p:nvGraphicFramePr>
        <p:xfrm>
          <a:off x="6911975" y="3200400"/>
          <a:ext cx="577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8" name="Equation" r:id="rId19" imgW="165100" imgH="203200" progId="Equation.DSMT4">
                  <p:embed/>
                </p:oleObj>
              </mc:Choice>
              <mc:Fallback>
                <p:oleObj name="Equation" r:id="rId19" imgW="165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3200400"/>
                        <a:ext cx="577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0" name="Object 12"/>
          <p:cNvGraphicFramePr>
            <a:graphicFrameLocks noChangeAspect="1"/>
          </p:cNvGraphicFramePr>
          <p:nvPr/>
        </p:nvGraphicFramePr>
        <p:xfrm>
          <a:off x="6911975" y="2057400"/>
          <a:ext cx="577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9" name="Equation" r:id="rId21" imgW="165100" imgH="203200" progId="Equation.DSMT4">
                  <p:embed/>
                </p:oleObj>
              </mc:Choice>
              <mc:Fallback>
                <p:oleObj name="Equation" r:id="rId21" imgW="165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2057400"/>
                        <a:ext cx="577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741" name="Group 241"/>
          <p:cNvGrpSpPr>
            <a:grpSpLocks/>
          </p:cNvGrpSpPr>
          <p:nvPr/>
        </p:nvGrpSpPr>
        <p:grpSpPr bwMode="auto">
          <a:xfrm>
            <a:off x="5867400" y="3276600"/>
            <a:ext cx="4648200" cy="1676400"/>
            <a:chOff x="4343400" y="4267200"/>
            <a:chExt cx="4648200" cy="1676400"/>
          </a:xfrm>
        </p:grpSpPr>
        <p:sp>
          <p:nvSpPr>
            <p:cNvPr id="240" name="Rectangle 239"/>
            <p:cNvSpPr/>
            <p:nvPr/>
          </p:nvSpPr>
          <p:spPr>
            <a:xfrm>
              <a:off x="5029200" y="4267200"/>
              <a:ext cx="3962400" cy="16764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743" name="TextBox 240"/>
            <p:cNvSpPr txBox="1">
              <a:spLocks noChangeArrowheads="1"/>
            </p:cNvSpPr>
            <p:nvPr/>
          </p:nvSpPr>
          <p:spPr bwMode="auto">
            <a:xfrm>
              <a:off x="4343400" y="5029200"/>
              <a:ext cx="6847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1">
                  <a:solidFill>
                    <a:srgbClr val="FF0000"/>
                  </a:solidFill>
                </a:rPr>
                <a:t>RBN</a:t>
              </a:r>
            </a:p>
          </p:txBody>
        </p:sp>
      </p:grpSp>
      <p:sp>
        <p:nvSpPr>
          <p:cNvPr id="152" name="Title 1">
            <a:extLst>
              <a:ext uri="{FF2B5EF4-FFF2-40B4-BE49-F238E27FC236}">
                <a16:creationId xmlns:a16="http://schemas.microsoft.com/office/drawing/2014/main" id="{B34AA876-3440-244C-90D1-5B44DA19DB06}"/>
              </a:ext>
            </a:extLst>
          </p:cNvPr>
          <p:cNvSpPr txBox="1">
            <a:spLocks/>
          </p:cNvSpPr>
          <p:nvPr/>
        </p:nvSpPr>
        <p:spPr>
          <a:xfrm>
            <a:off x="838200" y="-88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/>
              <a:t>What is a Deep Belief Network?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03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76400"/>
            <a:ext cx="4419600" cy="45720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A stack of RBNS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Trained bottom to top with Contrastive Divergence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Trained AGAIN with supervised training (similar to </a:t>
            </a:r>
            <a:r>
              <a:rPr lang="en-US" sz="2400" dirty="0" err="1"/>
              <a:t>backprop</a:t>
            </a:r>
            <a:r>
              <a:rPr lang="en-US" sz="2400" dirty="0"/>
              <a:t> in MLPs)</a:t>
            </a:r>
          </a:p>
          <a:p>
            <a:pPr marL="0" indent="0">
              <a:buNone/>
              <a:defRPr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  <p:grpSp>
        <p:nvGrpSpPr>
          <p:cNvPr id="74756" name="Group 229"/>
          <p:cNvGrpSpPr>
            <a:grpSpLocks/>
          </p:cNvGrpSpPr>
          <p:nvPr/>
        </p:nvGrpSpPr>
        <p:grpSpPr bwMode="auto">
          <a:xfrm>
            <a:off x="7543800" y="1066800"/>
            <a:ext cx="2819400" cy="4800600"/>
            <a:chOff x="5867400" y="1633342"/>
            <a:chExt cx="2286001" cy="4157858"/>
          </a:xfrm>
        </p:grpSpPr>
        <p:grpSp>
          <p:nvGrpSpPr>
            <p:cNvPr id="74768" name="Group 114"/>
            <p:cNvGrpSpPr>
              <a:grpSpLocks/>
            </p:cNvGrpSpPr>
            <p:nvPr/>
          </p:nvGrpSpPr>
          <p:grpSpPr bwMode="auto">
            <a:xfrm>
              <a:off x="5867400" y="4503738"/>
              <a:ext cx="2286000" cy="1287462"/>
              <a:chOff x="1905000" y="1295400"/>
              <a:chExt cx="5029200" cy="28194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905000" y="1296508"/>
                <a:ext cx="761744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4864" name="Group 10"/>
              <p:cNvGrpSpPr>
                <a:grpSpLocks/>
              </p:cNvGrpSpPr>
              <p:nvPr/>
            </p:nvGrpSpPr>
            <p:grpSpPr bwMode="auto">
              <a:xfrm>
                <a:off x="6172200" y="3352800"/>
                <a:ext cx="762000" cy="762000"/>
                <a:chOff x="1524000" y="2667000"/>
                <a:chExt cx="762000" cy="762000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1524260" y="2667218"/>
                  <a:ext cx="761741" cy="761782"/>
                </a:xfrm>
                <a:prstGeom prst="ellipse">
                  <a:avLst/>
                </a:prstGeom>
                <a:solidFill>
                  <a:schemeClr val="bg1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74899" name="Object 12"/>
                <p:cNvGraphicFramePr>
                  <a:graphicFrameLocks noChangeAspect="1"/>
                </p:cNvGraphicFramePr>
                <p:nvPr/>
              </p:nvGraphicFramePr>
              <p:xfrm>
                <a:off x="1676400" y="2743200"/>
                <a:ext cx="469900" cy="627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6094" name="Equation" r:id="rId3" imgW="152400" imgH="203200" progId="Equation.DSMT4">
                        <p:embed/>
                      </p:oleObj>
                    </mc:Choice>
                    <mc:Fallback>
                      <p:oleObj name="Equation" r:id="rId3" imgW="152400" imgH="2032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76400" y="2743200"/>
                              <a:ext cx="469900" cy="6279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5" name="Oval 54"/>
              <p:cNvSpPr/>
              <p:nvPr/>
            </p:nvSpPr>
            <p:spPr bwMode="auto">
              <a:xfrm>
                <a:off x="1905000" y="3353019"/>
                <a:ext cx="761744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2972574" y="3353019"/>
                <a:ext cx="761742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4037314" y="3353019"/>
                <a:ext cx="764575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5104886" y="3353019"/>
                <a:ext cx="761744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972574" y="1296508"/>
                <a:ext cx="761742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037314" y="1296508"/>
                <a:ext cx="764575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886" y="1296508"/>
                <a:ext cx="761744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172460" y="1296508"/>
                <a:ext cx="761742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6" name="Straight Connector 15"/>
              <p:cNvCxnSpPr>
                <a:stCxn id="55" idx="0"/>
                <a:endCxn id="59" idx="4"/>
              </p:cNvCxnSpPr>
              <p:nvPr/>
            </p:nvCxnSpPr>
            <p:spPr>
              <a:xfrm flipV="1">
                <a:off x="2287288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55" idx="0"/>
                <a:endCxn id="47" idx="4"/>
              </p:cNvCxnSpPr>
              <p:nvPr/>
            </p:nvCxnSpPr>
            <p:spPr>
              <a:xfrm flipV="1">
                <a:off x="2287288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55" idx="0"/>
                <a:endCxn id="45" idx="4"/>
              </p:cNvCxnSpPr>
              <p:nvPr/>
            </p:nvCxnSpPr>
            <p:spPr>
              <a:xfrm flipV="1">
                <a:off x="2287288" y="2058291"/>
                <a:ext cx="2132313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55" idx="0"/>
                <a:endCxn id="43" idx="4"/>
              </p:cNvCxnSpPr>
              <p:nvPr/>
            </p:nvCxnSpPr>
            <p:spPr>
              <a:xfrm flipV="1">
                <a:off x="2287288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55" idx="0"/>
                <a:endCxn id="41" idx="4"/>
              </p:cNvCxnSpPr>
              <p:nvPr/>
            </p:nvCxnSpPr>
            <p:spPr>
              <a:xfrm flipV="1">
                <a:off x="2287288" y="2058291"/>
                <a:ext cx="4264627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53" idx="0"/>
                <a:endCxn id="59" idx="4"/>
              </p:cNvCxnSpPr>
              <p:nvPr/>
            </p:nvCxnSpPr>
            <p:spPr>
              <a:xfrm flipH="1" flipV="1">
                <a:off x="2287288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53" idx="0"/>
              </p:cNvCxnSpPr>
              <p:nvPr/>
            </p:nvCxnSpPr>
            <p:spPr>
              <a:xfrm flipV="1">
                <a:off x="3352029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53" idx="0"/>
                <a:endCxn id="45" idx="4"/>
              </p:cNvCxnSpPr>
              <p:nvPr/>
            </p:nvCxnSpPr>
            <p:spPr>
              <a:xfrm flipV="1">
                <a:off x="3352029" y="2058291"/>
                <a:ext cx="1067572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3" idx="0"/>
                <a:endCxn id="43" idx="4"/>
              </p:cNvCxnSpPr>
              <p:nvPr/>
            </p:nvCxnSpPr>
            <p:spPr>
              <a:xfrm flipV="1">
                <a:off x="3352029" y="2058291"/>
                <a:ext cx="2135145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53" idx="0"/>
                <a:endCxn id="41" idx="4"/>
              </p:cNvCxnSpPr>
              <p:nvPr/>
            </p:nvCxnSpPr>
            <p:spPr>
              <a:xfrm flipV="1">
                <a:off x="3352029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51" idx="0"/>
                <a:endCxn id="59" idx="4"/>
              </p:cNvCxnSpPr>
              <p:nvPr/>
            </p:nvCxnSpPr>
            <p:spPr>
              <a:xfrm flipH="1" flipV="1">
                <a:off x="2287288" y="2058291"/>
                <a:ext cx="2132313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51" idx="0"/>
              </p:cNvCxnSpPr>
              <p:nvPr/>
            </p:nvCxnSpPr>
            <p:spPr>
              <a:xfrm>
                <a:off x="3352029" y="2058291"/>
                <a:ext cx="1067572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45" idx="4"/>
                <a:endCxn id="51" idx="0"/>
              </p:cNvCxnSpPr>
              <p:nvPr/>
            </p:nvCxnSpPr>
            <p:spPr>
              <a:xfrm>
                <a:off x="4419601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51" idx="0"/>
                <a:endCxn id="43" idx="4"/>
              </p:cNvCxnSpPr>
              <p:nvPr/>
            </p:nvCxnSpPr>
            <p:spPr>
              <a:xfrm flipV="1">
                <a:off x="4419601" y="2058291"/>
                <a:ext cx="106757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51" idx="0"/>
                <a:endCxn id="41" idx="4"/>
              </p:cNvCxnSpPr>
              <p:nvPr/>
            </p:nvCxnSpPr>
            <p:spPr>
              <a:xfrm flipV="1">
                <a:off x="4419601" y="2058291"/>
                <a:ext cx="213231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59" idx="4"/>
                <a:endCxn id="49" idx="0"/>
              </p:cNvCxnSpPr>
              <p:nvPr/>
            </p:nvCxnSpPr>
            <p:spPr>
              <a:xfrm>
                <a:off x="2287288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47" idx="4"/>
                <a:endCxn id="49" idx="0"/>
              </p:cNvCxnSpPr>
              <p:nvPr/>
            </p:nvCxnSpPr>
            <p:spPr>
              <a:xfrm>
                <a:off x="3352029" y="2058291"/>
                <a:ext cx="2135145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45" idx="4"/>
                <a:endCxn id="49" idx="0"/>
              </p:cNvCxnSpPr>
              <p:nvPr/>
            </p:nvCxnSpPr>
            <p:spPr>
              <a:xfrm>
                <a:off x="4419601" y="2058291"/>
                <a:ext cx="106757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3" idx="4"/>
                <a:endCxn id="49" idx="0"/>
              </p:cNvCxnSpPr>
              <p:nvPr/>
            </p:nvCxnSpPr>
            <p:spPr>
              <a:xfrm>
                <a:off x="5487174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49" idx="0"/>
                <a:endCxn id="41" idx="4"/>
              </p:cNvCxnSpPr>
              <p:nvPr/>
            </p:nvCxnSpPr>
            <p:spPr>
              <a:xfrm flipV="1">
                <a:off x="5487174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59" idx="4"/>
                <a:endCxn id="57" idx="0"/>
              </p:cNvCxnSpPr>
              <p:nvPr/>
            </p:nvCxnSpPr>
            <p:spPr>
              <a:xfrm>
                <a:off x="2287288" y="2058291"/>
                <a:ext cx="4264627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47" idx="4"/>
                <a:endCxn id="57" idx="0"/>
              </p:cNvCxnSpPr>
              <p:nvPr/>
            </p:nvCxnSpPr>
            <p:spPr>
              <a:xfrm>
                <a:off x="3352029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45" idx="4"/>
                <a:endCxn id="57" idx="0"/>
              </p:cNvCxnSpPr>
              <p:nvPr/>
            </p:nvCxnSpPr>
            <p:spPr>
              <a:xfrm>
                <a:off x="4419601" y="2058291"/>
                <a:ext cx="213231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3" idx="4"/>
                <a:endCxn id="57" idx="0"/>
              </p:cNvCxnSpPr>
              <p:nvPr/>
            </p:nvCxnSpPr>
            <p:spPr>
              <a:xfrm>
                <a:off x="5487174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1" idx="4"/>
                <a:endCxn id="57" idx="0"/>
              </p:cNvCxnSpPr>
              <p:nvPr/>
            </p:nvCxnSpPr>
            <p:spPr>
              <a:xfrm>
                <a:off x="6551915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769" name="Group 116"/>
            <p:cNvGrpSpPr>
              <a:grpSpLocks/>
            </p:cNvGrpSpPr>
            <p:nvPr/>
          </p:nvGrpSpPr>
          <p:grpSpPr bwMode="auto">
            <a:xfrm>
              <a:off x="5867400" y="3564135"/>
              <a:ext cx="2286000" cy="939603"/>
              <a:chOff x="5562600" y="2971800"/>
              <a:chExt cx="2286000" cy="939603"/>
            </a:xfrm>
          </p:grpSpPr>
          <p:sp>
            <p:nvSpPr>
              <p:cNvPr id="115" name="Oval 114"/>
              <p:cNvSpPr/>
              <p:nvPr/>
            </p:nvSpPr>
            <p:spPr bwMode="auto">
              <a:xfrm>
                <a:off x="5562600" y="297144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047861" y="297144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6531834" y="2971441"/>
                <a:ext cx="347534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7017094" y="297144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7502354" y="297144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2" name="Straight Connector 71"/>
              <p:cNvCxnSpPr>
                <a:endCxn id="115" idx="4"/>
              </p:cNvCxnSpPr>
              <p:nvPr/>
            </p:nvCxnSpPr>
            <p:spPr bwMode="auto">
              <a:xfrm flipV="1">
                <a:off x="5736367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endCxn id="103" idx="4"/>
              </p:cNvCxnSpPr>
              <p:nvPr/>
            </p:nvCxnSpPr>
            <p:spPr bwMode="auto">
              <a:xfrm flipV="1">
                <a:off x="5736367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endCxn id="101" idx="4"/>
              </p:cNvCxnSpPr>
              <p:nvPr/>
            </p:nvCxnSpPr>
            <p:spPr bwMode="auto">
              <a:xfrm flipV="1">
                <a:off x="5736367" y="3319305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99" idx="4"/>
              </p:cNvCxnSpPr>
              <p:nvPr/>
            </p:nvCxnSpPr>
            <p:spPr bwMode="auto">
              <a:xfrm flipV="1">
                <a:off x="5736367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endCxn id="97" idx="4"/>
              </p:cNvCxnSpPr>
              <p:nvPr/>
            </p:nvCxnSpPr>
            <p:spPr bwMode="auto">
              <a:xfrm flipV="1">
                <a:off x="5736367" y="3319305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endCxn id="115" idx="4"/>
              </p:cNvCxnSpPr>
              <p:nvPr/>
            </p:nvCxnSpPr>
            <p:spPr bwMode="auto">
              <a:xfrm flipH="1" flipV="1">
                <a:off x="5736367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6220341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endCxn id="101" idx="4"/>
              </p:cNvCxnSpPr>
              <p:nvPr/>
            </p:nvCxnSpPr>
            <p:spPr bwMode="auto">
              <a:xfrm flipV="1">
                <a:off x="6220341" y="3319305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endCxn id="99" idx="4"/>
              </p:cNvCxnSpPr>
              <p:nvPr/>
            </p:nvCxnSpPr>
            <p:spPr bwMode="auto">
              <a:xfrm flipV="1">
                <a:off x="6220341" y="3319305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endCxn id="97" idx="4"/>
              </p:cNvCxnSpPr>
              <p:nvPr/>
            </p:nvCxnSpPr>
            <p:spPr bwMode="auto">
              <a:xfrm flipV="1">
                <a:off x="6220341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endCxn id="115" idx="4"/>
              </p:cNvCxnSpPr>
              <p:nvPr/>
            </p:nvCxnSpPr>
            <p:spPr bwMode="auto">
              <a:xfrm flipH="1" flipV="1">
                <a:off x="5736367" y="3319305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endCxn id="99" idx="4"/>
              </p:cNvCxnSpPr>
              <p:nvPr/>
            </p:nvCxnSpPr>
            <p:spPr bwMode="auto">
              <a:xfrm flipV="1">
                <a:off x="6705600" y="3319305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endCxn id="97" idx="4"/>
              </p:cNvCxnSpPr>
              <p:nvPr/>
            </p:nvCxnSpPr>
            <p:spPr bwMode="auto">
              <a:xfrm flipV="1">
                <a:off x="6705600" y="3319305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115" idx="4"/>
              </p:cNvCxnSpPr>
              <p:nvPr/>
            </p:nvCxnSpPr>
            <p:spPr bwMode="auto">
              <a:xfrm>
                <a:off x="5736367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9" idx="4"/>
              </p:cNvCxnSpPr>
              <p:nvPr/>
            </p:nvCxnSpPr>
            <p:spPr bwMode="auto">
              <a:xfrm>
                <a:off x="7190861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endCxn id="97" idx="4"/>
              </p:cNvCxnSpPr>
              <p:nvPr/>
            </p:nvCxnSpPr>
            <p:spPr bwMode="auto">
              <a:xfrm flipV="1">
                <a:off x="7190861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115" idx="4"/>
              </p:cNvCxnSpPr>
              <p:nvPr/>
            </p:nvCxnSpPr>
            <p:spPr bwMode="auto">
              <a:xfrm>
                <a:off x="5736367" y="3319305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99" idx="4"/>
              </p:cNvCxnSpPr>
              <p:nvPr/>
            </p:nvCxnSpPr>
            <p:spPr bwMode="auto">
              <a:xfrm>
                <a:off x="7190861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7" idx="4"/>
              </p:cNvCxnSpPr>
              <p:nvPr/>
            </p:nvCxnSpPr>
            <p:spPr bwMode="auto">
              <a:xfrm>
                <a:off x="7674834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770" name="Group 117"/>
            <p:cNvGrpSpPr>
              <a:grpSpLocks/>
            </p:cNvGrpSpPr>
            <p:nvPr/>
          </p:nvGrpSpPr>
          <p:grpSpPr bwMode="auto">
            <a:xfrm>
              <a:off x="5867400" y="2598738"/>
              <a:ext cx="2286000" cy="939603"/>
              <a:chOff x="5562600" y="2971800"/>
              <a:chExt cx="2286000" cy="939603"/>
            </a:xfrm>
          </p:grpSpPr>
          <p:sp>
            <p:nvSpPr>
              <p:cNvPr id="157" name="Oval 156"/>
              <p:cNvSpPr/>
              <p:nvPr/>
            </p:nvSpPr>
            <p:spPr bwMode="auto">
              <a:xfrm>
                <a:off x="5562600" y="297162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 bwMode="auto">
              <a:xfrm>
                <a:off x="6047861" y="297162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 bwMode="auto">
              <a:xfrm>
                <a:off x="6531834" y="2971621"/>
                <a:ext cx="347534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 bwMode="auto">
              <a:xfrm>
                <a:off x="7017094" y="297162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 bwMode="auto">
              <a:xfrm>
                <a:off x="7502354" y="297162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24" name="Straight Connector 123"/>
              <p:cNvCxnSpPr>
                <a:endCxn id="157" idx="4"/>
              </p:cNvCxnSpPr>
              <p:nvPr/>
            </p:nvCxnSpPr>
            <p:spPr bwMode="auto">
              <a:xfrm flipV="1">
                <a:off x="5736367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endCxn id="155" idx="4"/>
              </p:cNvCxnSpPr>
              <p:nvPr/>
            </p:nvCxnSpPr>
            <p:spPr bwMode="auto">
              <a:xfrm flipV="1">
                <a:off x="5736367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endCxn id="153" idx="4"/>
              </p:cNvCxnSpPr>
              <p:nvPr/>
            </p:nvCxnSpPr>
            <p:spPr bwMode="auto">
              <a:xfrm flipV="1">
                <a:off x="5736367" y="3319484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endCxn id="151" idx="4"/>
              </p:cNvCxnSpPr>
              <p:nvPr/>
            </p:nvCxnSpPr>
            <p:spPr bwMode="auto">
              <a:xfrm flipV="1">
                <a:off x="5736367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endCxn id="149" idx="4"/>
              </p:cNvCxnSpPr>
              <p:nvPr/>
            </p:nvCxnSpPr>
            <p:spPr bwMode="auto">
              <a:xfrm flipV="1">
                <a:off x="5736367" y="3319484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endCxn id="157" idx="4"/>
              </p:cNvCxnSpPr>
              <p:nvPr/>
            </p:nvCxnSpPr>
            <p:spPr bwMode="auto">
              <a:xfrm flipH="1" flipV="1">
                <a:off x="5736367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 bwMode="auto">
              <a:xfrm flipV="1">
                <a:off x="6220341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endCxn id="153" idx="4"/>
              </p:cNvCxnSpPr>
              <p:nvPr/>
            </p:nvCxnSpPr>
            <p:spPr bwMode="auto">
              <a:xfrm flipV="1">
                <a:off x="6220341" y="3319484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endCxn id="151" idx="4"/>
              </p:cNvCxnSpPr>
              <p:nvPr/>
            </p:nvCxnSpPr>
            <p:spPr bwMode="auto">
              <a:xfrm flipV="1">
                <a:off x="6220341" y="3319484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endCxn id="149" idx="4"/>
              </p:cNvCxnSpPr>
              <p:nvPr/>
            </p:nvCxnSpPr>
            <p:spPr bwMode="auto">
              <a:xfrm flipV="1">
                <a:off x="6220341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endCxn id="157" idx="4"/>
              </p:cNvCxnSpPr>
              <p:nvPr/>
            </p:nvCxnSpPr>
            <p:spPr bwMode="auto">
              <a:xfrm flipH="1" flipV="1">
                <a:off x="5736367" y="3319484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endCxn id="151" idx="4"/>
              </p:cNvCxnSpPr>
              <p:nvPr/>
            </p:nvCxnSpPr>
            <p:spPr bwMode="auto">
              <a:xfrm flipV="1">
                <a:off x="6705600" y="3319484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endCxn id="149" idx="4"/>
              </p:cNvCxnSpPr>
              <p:nvPr/>
            </p:nvCxnSpPr>
            <p:spPr bwMode="auto">
              <a:xfrm flipV="1">
                <a:off x="6705600" y="3319484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7" idx="4"/>
              </p:cNvCxnSpPr>
              <p:nvPr/>
            </p:nvCxnSpPr>
            <p:spPr bwMode="auto">
              <a:xfrm>
                <a:off x="5736367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51" idx="4"/>
              </p:cNvCxnSpPr>
              <p:nvPr/>
            </p:nvCxnSpPr>
            <p:spPr bwMode="auto">
              <a:xfrm>
                <a:off x="7190861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endCxn id="149" idx="4"/>
              </p:cNvCxnSpPr>
              <p:nvPr/>
            </p:nvCxnSpPr>
            <p:spPr bwMode="auto">
              <a:xfrm flipV="1">
                <a:off x="7190861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57" idx="4"/>
              </p:cNvCxnSpPr>
              <p:nvPr/>
            </p:nvCxnSpPr>
            <p:spPr bwMode="auto">
              <a:xfrm>
                <a:off x="5736367" y="3319484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51" idx="4"/>
              </p:cNvCxnSpPr>
              <p:nvPr/>
            </p:nvCxnSpPr>
            <p:spPr bwMode="auto">
              <a:xfrm>
                <a:off x="7190861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49" idx="4"/>
              </p:cNvCxnSpPr>
              <p:nvPr/>
            </p:nvCxnSpPr>
            <p:spPr bwMode="auto">
              <a:xfrm>
                <a:off x="7674834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/>
            <p:cNvCxnSpPr/>
            <p:nvPr/>
          </p:nvCxnSpPr>
          <p:spPr bwMode="auto">
            <a:xfrm flipV="1">
              <a:off x="6041167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auto">
            <a:xfrm flipV="1">
              <a:off x="6041167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auto">
            <a:xfrm flipV="1">
              <a:off x="6041167" y="1999080"/>
              <a:ext cx="96923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auto">
            <a:xfrm flipV="1">
              <a:off x="6041167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auto">
            <a:xfrm flipV="1">
              <a:off x="6041167" y="1999080"/>
              <a:ext cx="1938467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auto">
            <a:xfrm flipH="1" flipV="1">
              <a:off x="6041167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auto">
            <a:xfrm flipV="1">
              <a:off x="652514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auto">
            <a:xfrm flipV="1">
              <a:off x="6525141" y="1999080"/>
              <a:ext cx="48526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 bwMode="auto">
            <a:xfrm flipV="1">
              <a:off x="6525141" y="1999080"/>
              <a:ext cx="97052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 bwMode="auto">
            <a:xfrm flipV="1">
              <a:off x="6525141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 bwMode="auto">
            <a:xfrm flipH="1" flipV="1">
              <a:off x="6041167" y="1999080"/>
              <a:ext cx="96923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 bwMode="auto">
            <a:xfrm>
              <a:off x="6525141" y="1999080"/>
              <a:ext cx="48526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 bwMode="auto">
            <a:xfrm>
              <a:off x="701040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 bwMode="auto">
            <a:xfrm flipV="1">
              <a:off x="7010401" y="1999080"/>
              <a:ext cx="48526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 bwMode="auto">
            <a:xfrm flipV="1">
              <a:off x="7010401" y="1999080"/>
              <a:ext cx="96923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 bwMode="auto">
            <a:xfrm>
              <a:off x="6041167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 bwMode="auto">
            <a:xfrm>
              <a:off x="6525141" y="1999080"/>
              <a:ext cx="97052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 bwMode="auto">
            <a:xfrm>
              <a:off x="7010401" y="1999080"/>
              <a:ext cx="48526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 bwMode="auto">
            <a:xfrm>
              <a:off x="749566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 bwMode="auto">
            <a:xfrm flipV="1">
              <a:off x="7495661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 bwMode="auto">
            <a:xfrm>
              <a:off x="6041167" y="1999080"/>
              <a:ext cx="1938467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 bwMode="auto">
            <a:xfrm>
              <a:off x="6525141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 bwMode="auto">
            <a:xfrm>
              <a:off x="7010401" y="1999080"/>
              <a:ext cx="96923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 bwMode="auto">
            <a:xfrm>
              <a:off x="7495661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 bwMode="auto">
            <a:xfrm>
              <a:off x="7979634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 bwMode="auto">
            <a:xfrm>
              <a:off x="7807155" y="1633342"/>
              <a:ext cx="346246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74797" name="Group 13"/>
            <p:cNvGrpSpPr>
              <a:grpSpLocks/>
            </p:cNvGrpSpPr>
            <p:nvPr/>
          </p:nvGrpSpPr>
          <p:grpSpPr bwMode="auto">
            <a:xfrm>
              <a:off x="5867401" y="1633342"/>
              <a:ext cx="346808" cy="347859"/>
              <a:chOff x="1524000" y="2667228"/>
              <a:chExt cx="762976" cy="761772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1523998" y="2667228"/>
                <a:ext cx="761742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74802" name="Object 15"/>
              <p:cNvGraphicFramePr>
                <a:graphicFrameLocks noChangeAspect="1"/>
              </p:cNvGraphicFramePr>
              <p:nvPr/>
            </p:nvGraphicFramePr>
            <p:xfrm>
              <a:off x="1733550" y="2802583"/>
              <a:ext cx="352743" cy="511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095" name="Equation" r:id="rId5" imgW="114300" imgH="165100" progId="Equation.DSMT4">
                      <p:embed/>
                    </p:oleObj>
                  </mc:Choice>
                  <mc:Fallback>
                    <p:oleObj name="Equation" r:id="rId5" imgW="114300" imgH="1651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33550" y="2802583"/>
                            <a:ext cx="352743" cy="511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2" name="Oval 221"/>
            <p:cNvSpPr/>
            <p:nvPr/>
          </p:nvSpPr>
          <p:spPr bwMode="auto">
            <a:xfrm>
              <a:off x="6352661" y="1633342"/>
              <a:ext cx="346246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 bwMode="auto">
            <a:xfrm>
              <a:off x="6836634" y="1633342"/>
              <a:ext cx="347534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7321894" y="1633342"/>
              <a:ext cx="346247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74757" name="Object 12"/>
          <p:cNvGraphicFramePr>
            <a:graphicFrameLocks noChangeAspect="1"/>
          </p:cNvGraphicFramePr>
          <p:nvPr/>
        </p:nvGraphicFramePr>
        <p:xfrm>
          <a:off x="6781800" y="4800600"/>
          <a:ext cx="7112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6" name="Equation" r:id="rId7" imgW="203200" imgH="203200" progId="Equation.DSMT4">
                  <p:embed/>
                </p:oleObj>
              </mc:Choice>
              <mc:Fallback>
                <p:oleObj name="Equation" r:id="rId7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7112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12"/>
          <p:cNvGraphicFramePr>
            <a:graphicFrameLocks noChangeAspect="1"/>
          </p:cNvGraphicFramePr>
          <p:nvPr/>
        </p:nvGraphicFramePr>
        <p:xfrm>
          <a:off x="6759575" y="3733800"/>
          <a:ext cx="755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7" name="Equation" r:id="rId9" imgW="215900" imgH="203200" progId="Equation.DSMT4">
                  <p:embed/>
                </p:oleObj>
              </mc:Choice>
              <mc:Fallback>
                <p:oleObj name="Equation" r:id="rId9" imgW="21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3733800"/>
                        <a:ext cx="7556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12"/>
          <p:cNvGraphicFramePr>
            <a:graphicFrameLocks noChangeAspect="1"/>
          </p:cNvGraphicFramePr>
          <p:nvPr/>
        </p:nvGraphicFramePr>
        <p:xfrm>
          <a:off x="6781800" y="2667000"/>
          <a:ext cx="7112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8" name="Equation" r:id="rId11" imgW="203200" imgH="203200" progId="Equation.DSMT4">
                  <p:embed/>
                </p:oleObj>
              </mc:Choice>
              <mc:Fallback>
                <p:oleObj name="Equation" r:id="rId11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667000"/>
                        <a:ext cx="7112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0" name="Object 12"/>
          <p:cNvGraphicFramePr>
            <a:graphicFrameLocks noChangeAspect="1"/>
          </p:cNvGraphicFramePr>
          <p:nvPr/>
        </p:nvGraphicFramePr>
        <p:xfrm>
          <a:off x="6759575" y="1524000"/>
          <a:ext cx="755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9" name="Equation" r:id="rId13" imgW="215900" imgH="203200" progId="Equation.DSMT4">
                  <p:embed/>
                </p:oleObj>
              </mc:Choice>
              <mc:Fallback>
                <p:oleObj name="Equation" r:id="rId13" imgW="21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1524000"/>
                        <a:ext cx="7556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1" name="Object 12"/>
          <p:cNvGraphicFramePr>
            <a:graphicFrameLocks noChangeAspect="1"/>
          </p:cNvGraphicFramePr>
          <p:nvPr/>
        </p:nvGraphicFramePr>
        <p:xfrm>
          <a:off x="6915150" y="5524501"/>
          <a:ext cx="4445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00" name="Equation" r:id="rId15" imgW="127000" imgH="127000" progId="Equation.DSMT4">
                  <p:embed/>
                </p:oleObj>
              </mc:Choice>
              <mc:Fallback>
                <p:oleObj name="Equation" r:id="rId15" imgW="127000" imgH="127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5150" y="5524501"/>
                        <a:ext cx="4445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2" name="Object 12"/>
          <p:cNvGraphicFramePr>
            <a:graphicFrameLocks noChangeAspect="1"/>
          </p:cNvGraphicFramePr>
          <p:nvPr/>
        </p:nvGraphicFramePr>
        <p:xfrm>
          <a:off x="6934200" y="4267200"/>
          <a:ext cx="5334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01" name="Equation" r:id="rId17" imgW="152400" imgH="203200" progId="Equation.DSMT4">
                  <p:embed/>
                </p:oleObj>
              </mc:Choice>
              <mc:Fallback>
                <p:oleObj name="Equation" r:id="rId17" imgW="152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267200"/>
                        <a:ext cx="5334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3" name="Object 12"/>
          <p:cNvGraphicFramePr>
            <a:graphicFrameLocks noChangeAspect="1"/>
          </p:cNvGraphicFramePr>
          <p:nvPr/>
        </p:nvGraphicFramePr>
        <p:xfrm>
          <a:off x="6911975" y="3200400"/>
          <a:ext cx="577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02" name="Equation" r:id="rId19" imgW="165100" imgH="203200" progId="Equation.DSMT4">
                  <p:embed/>
                </p:oleObj>
              </mc:Choice>
              <mc:Fallback>
                <p:oleObj name="Equation" r:id="rId19" imgW="165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3200400"/>
                        <a:ext cx="577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4" name="Object 12"/>
          <p:cNvGraphicFramePr>
            <a:graphicFrameLocks noChangeAspect="1"/>
          </p:cNvGraphicFramePr>
          <p:nvPr/>
        </p:nvGraphicFramePr>
        <p:xfrm>
          <a:off x="6911975" y="2057400"/>
          <a:ext cx="577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03" name="Equation" r:id="rId21" imgW="165100" imgH="203200" progId="Equation.DSMT4">
                  <p:embed/>
                </p:oleObj>
              </mc:Choice>
              <mc:Fallback>
                <p:oleObj name="Equation" r:id="rId21" imgW="165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2057400"/>
                        <a:ext cx="577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765" name="Group 241"/>
          <p:cNvGrpSpPr>
            <a:grpSpLocks/>
          </p:cNvGrpSpPr>
          <p:nvPr/>
        </p:nvGrpSpPr>
        <p:grpSpPr bwMode="auto">
          <a:xfrm>
            <a:off x="5943600" y="2133600"/>
            <a:ext cx="4648200" cy="1676400"/>
            <a:chOff x="4343400" y="4267200"/>
            <a:chExt cx="4648200" cy="1676400"/>
          </a:xfrm>
        </p:grpSpPr>
        <p:sp>
          <p:nvSpPr>
            <p:cNvPr id="240" name="Rectangle 239"/>
            <p:cNvSpPr/>
            <p:nvPr/>
          </p:nvSpPr>
          <p:spPr>
            <a:xfrm>
              <a:off x="5029200" y="4267200"/>
              <a:ext cx="3962400" cy="16764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767" name="TextBox 240"/>
            <p:cNvSpPr txBox="1">
              <a:spLocks noChangeArrowheads="1"/>
            </p:cNvSpPr>
            <p:nvPr/>
          </p:nvSpPr>
          <p:spPr bwMode="auto">
            <a:xfrm>
              <a:off x="4343400" y="5029200"/>
              <a:ext cx="6847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1">
                  <a:solidFill>
                    <a:srgbClr val="FF0000"/>
                  </a:solidFill>
                </a:rPr>
                <a:t>RBN</a:t>
              </a:r>
            </a:p>
          </p:txBody>
        </p:sp>
      </p:grpSp>
      <p:sp>
        <p:nvSpPr>
          <p:cNvPr id="152" name="Title 1">
            <a:extLst>
              <a:ext uri="{FF2B5EF4-FFF2-40B4-BE49-F238E27FC236}">
                <a16:creationId xmlns:a16="http://schemas.microsoft.com/office/drawing/2014/main" id="{3A3FE752-B1F0-6347-B2A1-7DFE34CD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832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What is a Deep Belief Network?</a:t>
            </a:r>
          </a:p>
        </p:txBody>
      </p:sp>
    </p:spTree>
    <p:extLst>
      <p:ext uri="{BB962C8B-B14F-4D97-AF65-F5344CB8AC3E}">
        <p14:creationId xmlns:p14="http://schemas.microsoft.com/office/powerpoint/2010/main" val="2007103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76400"/>
            <a:ext cx="4419600" cy="45720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A stack of RBNS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Trained bottom to top with Contrastive Divergence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Trained AGAIN with supervised training (similar to </a:t>
            </a:r>
            <a:r>
              <a:rPr lang="en-US" sz="2400" dirty="0" err="1"/>
              <a:t>backprop</a:t>
            </a:r>
            <a:r>
              <a:rPr lang="en-US" sz="2400" dirty="0"/>
              <a:t> in MLPs)</a:t>
            </a:r>
          </a:p>
          <a:p>
            <a:pPr marL="0" indent="0">
              <a:buNone/>
              <a:defRPr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  <p:grpSp>
        <p:nvGrpSpPr>
          <p:cNvPr id="75780" name="Group 229"/>
          <p:cNvGrpSpPr>
            <a:grpSpLocks/>
          </p:cNvGrpSpPr>
          <p:nvPr/>
        </p:nvGrpSpPr>
        <p:grpSpPr bwMode="auto">
          <a:xfrm>
            <a:off x="7543800" y="1066800"/>
            <a:ext cx="2819400" cy="4800600"/>
            <a:chOff x="5867400" y="1633342"/>
            <a:chExt cx="2286001" cy="4157858"/>
          </a:xfrm>
        </p:grpSpPr>
        <p:grpSp>
          <p:nvGrpSpPr>
            <p:cNvPr id="75792" name="Group 114"/>
            <p:cNvGrpSpPr>
              <a:grpSpLocks/>
            </p:cNvGrpSpPr>
            <p:nvPr/>
          </p:nvGrpSpPr>
          <p:grpSpPr bwMode="auto">
            <a:xfrm>
              <a:off x="5867400" y="4503738"/>
              <a:ext cx="2286000" cy="1287462"/>
              <a:chOff x="1905000" y="1295400"/>
              <a:chExt cx="5029200" cy="28194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905000" y="1296508"/>
                <a:ext cx="761744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5888" name="Group 10"/>
              <p:cNvGrpSpPr>
                <a:grpSpLocks/>
              </p:cNvGrpSpPr>
              <p:nvPr/>
            </p:nvGrpSpPr>
            <p:grpSpPr bwMode="auto">
              <a:xfrm>
                <a:off x="6172200" y="3352800"/>
                <a:ext cx="762000" cy="762000"/>
                <a:chOff x="1524000" y="2667000"/>
                <a:chExt cx="762000" cy="762000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1524260" y="2667218"/>
                  <a:ext cx="761741" cy="761782"/>
                </a:xfrm>
                <a:prstGeom prst="ellipse">
                  <a:avLst/>
                </a:prstGeom>
                <a:solidFill>
                  <a:schemeClr val="bg1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75923" name="Object 12"/>
                <p:cNvGraphicFramePr>
                  <a:graphicFrameLocks noChangeAspect="1"/>
                </p:cNvGraphicFramePr>
                <p:nvPr/>
              </p:nvGraphicFramePr>
              <p:xfrm>
                <a:off x="1676400" y="2743200"/>
                <a:ext cx="469900" cy="627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7118" name="Equation" r:id="rId3" imgW="152400" imgH="203200" progId="Equation.DSMT4">
                        <p:embed/>
                      </p:oleObj>
                    </mc:Choice>
                    <mc:Fallback>
                      <p:oleObj name="Equation" r:id="rId3" imgW="152400" imgH="2032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76400" y="2743200"/>
                              <a:ext cx="469900" cy="6279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5" name="Oval 54"/>
              <p:cNvSpPr/>
              <p:nvPr/>
            </p:nvSpPr>
            <p:spPr bwMode="auto">
              <a:xfrm>
                <a:off x="1905000" y="3353019"/>
                <a:ext cx="761744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2972574" y="3353019"/>
                <a:ext cx="761742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4037314" y="3353019"/>
                <a:ext cx="764575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5104886" y="3353019"/>
                <a:ext cx="761744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972574" y="1296508"/>
                <a:ext cx="761742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037314" y="1296508"/>
                <a:ext cx="764575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4886" y="1296508"/>
                <a:ext cx="761744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172460" y="1296508"/>
                <a:ext cx="761742" cy="761783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6" name="Straight Connector 15"/>
              <p:cNvCxnSpPr>
                <a:stCxn id="55" idx="0"/>
                <a:endCxn id="59" idx="4"/>
              </p:cNvCxnSpPr>
              <p:nvPr/>
            </p:nvCxnSpPr>
            <p:spPr>
              <a:xfrm flipV="1">
                <a:off x="2287288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55" idx="0"/>
                <a:endCxn id="47" idx="4"/>
              </p:cNvCxnSpPr>
              <p:nvPr/>
            </p:nvCxnSpPr>
            <p:spPr>
              <a:xfrm flipV="1">
                <a:off x="2287288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55" idx="0"/>
                <a:endCxn id="45" idx="4"/>
              </p:cNvCxnSpPr>
              <p:nvPr/>
            </p:nvCxnSpPr>
            <p:spPr>
              <a:xfrm flipV="1">
                <a:off x="2287288" y="2058291"/>
                <a:ext cx="2132313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55" idx="0"/>
                <a:endCxn id="43" idx="4"/>
              </p:cNvCxnSpPr>
              <p:nvPr/>
            </p:nvCxnSpPr>
            <p:spPr>
              <a:xfrm flipV="1">
                <a:off x="2287288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55" idx="0"/>
                <a:endCxn id="41" idx="4"/>
              </p:cNvCxnSpPr>
              <p:nvPr/>
            </p:nvCxnSpPr>
            <p:spPr>
              <a:xfrm flipV="1">
                <a:off x="2287288" y="2058291"/>
                <a:ext cx="4264627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53" idx="0"/>
                <a:endCxn id="59" idx="4"/>
              </p:cNvCxnSpPr>
              <p:nvPr/>
            </p:nvCxnSpPr>
            <p:spPr>
              <a:xfrm flipH="1" flipV="1">
                <a:off x="2287288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53" idx="0"/>
              </p:cNvCxnSpPr>
              <p:nvPr/>
            </p:nvCxnSpPr>
            <p:spPr>
              <a:xfrm flipV="1">
                <a:off x="3352029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53" idx="0"/>
                <a:endCxn id="45" idx="4"/>
              </p:cNvCxnSpPr>
              <p:nvPr/>
            </p:nvCxnSpPr>
            <p:spPr>
              <a:xfrm flipV="1">
                <a:off x="3352029" y="2058291"/>
                <a:ext cx="1067572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3" idx="0"/>
                <a:endCxn id="43" idx="4"/>
              </p:cNvCxnSpPr>
              <p:nvPr/>
            </p:nvCxnSpPr>
            <p:spPr>
              <a:xfrm flipV="1">
                <a:off x="3352029" y="2058291"/>
                <a:ext cx="2135145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53" idx="0"/>
                <a:endCxn id="41" idx="4"/>
              </p:cNvCxnSpPr>
              <p:nvPr/>
            </p:nvCxnSpPr>
            <p:spPr>
              <a:xfrm flipV="1">
                <a:off x="3352029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51" idx="0"/>
                <a:endCxn id="59" idx="4"/>
              </p:cNvCxnSpPr>
              <p:nvPr/>
            </p:nvCxnSpPr>
            <p:spPr>
              <a:xfrm flipH="1" flipV="1">
                <a:off x="2287288" y="2058291"/>
                <a:ext cx="2132313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51" idx="0"/>
              </p:cNvCxnSpPr>
              <p:nvPr/>
            </p:nvCxnSpPr>
            <p:spPr>
              <a:xfrm>
                <a:off x="3352029" y="2058291"/>
                <a:ext cx="1067572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45" idx="4"/>
                <a:endCxn id="51" idx="0"/>
              </p:cNvCxnSpPr>
              <p:nvPr/>
            </p:nvCxnSpPr>
            <p:spPr>
              <a:xfrm>
                <a:off x="4419601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51" idx="0"/>
                <a:endCxn id="43" idx="4"/>
              </p:cNvCxnSpPr>
              <p:nvPr/>
            </p:nvCxnSpPr>
            <p:spPr>
              <a:xfrm flipV="1">
                <a:off x="4419601" y="2058291"/>
                <a:ext cx="106757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51" idx="0"/>
                <a:endCxn id="41" idx="4"/>
              </p:cNvCxnSpPr>
              <p:nvPr/>
            </p:nvCxnSpPr>
            <p:spPr>
              <a:xfrm flipV="1">
                <a:off x="4419601" y="2058291"/>
                <a:ext cx="213231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59" idx="4"/>
                <a:endCxn id="49" idx="0"/>
              </p:cNvCxnSpPr>
              <p:nvPr/>
            </p:nvCxnSpPr>
            <p:spPr>
              <a:xfrm>
                <a:off x="2287288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47" idx="4"/>
                <a:endCxn id="49" idx="0"/>
              </p:cNvCxnSpPr>
              <p:nvPr/>
            </p:nvCxnSpPr>
            <p:spPr>
              <a:xfrm>
                <a:off x="3352029" y="2058291"/>
                <a:ext cx="2135145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45" idx="4"/>
                <a:endCxn id="49" idx="0"/>
              </p:cNvCxnSpPr>
              <p:nvPr/>
            </p:nvCxnSpPr>
            <p:spPr>
              <a:xfrm>
                <a:off x="4419601" y="2058291"/>
                <a:ext cx="106757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3" idx="4"/>
                <a:endCxn id="49" idx="0"/>
              </p:cNvCxnSpPr>
              <p:nvPr/>
            </p:nvCxnSpPr>
            <p:spPr>
              <a:xfrm>
                <a:off x="5487174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49" idx="0"/>
                <a:endCxn id="41" idx="4"/>
              </p:cNvCxnSpPr>
              <p:nvPr/>
            </p:nvCxnSpPr>
            <p:spPr>
              <a:xfrm flipV="1">
                <a:off x="5487174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59" idx="4"/>
                <a:endCxn id="57" idx="0"/>
              </p:cNvCxnSpPr>
              <p:nvPr/>
            </p:nvCxnSpPr>
            <p:spPr>
              <a:xfrm>
                <a:off x="2287288" y="2058291"/>
                <a:ext cx="4264627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47" idx="4"/>
                <a:endCxn id="57" idx="0"/>
              </p:cNvCxnSpPr>
              <p:nvPr/>
            </p:nvCxnSpPr>
            <p:spPr>
              <a:xfrm>
                <a:off x="3352029" y="2058291"/>
                <a:ext cx="3199886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45" idx="4"/>
                <a:endCxn id="57" idx="0"/>
              </p:cNvCxnSpPr>
              <p:nvPr/>
            </p:nvCxnSpPr>
            <p:spPr>
              <a:xfrm>
                <a:off x="4419601" y="2058291"/>
                <a:ext cx="2132314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3" idx="4"/>
                <a:endCxn id="57" idx="0"/>
              </p:cNvCxnSpPr>
              <p:nvPr/>
            </p:nvCxnSpPr>
            <p:spPr>
              <a:xfrm>
                <a:off x="5487174" y="2058291"/>
                <a:ext cx="1064741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1" idx="4"/>
                <a:endCxn id="57" idx="0"/>
              </p:cNvCxnSpPr>
              <p:nvPr/>
            </p:nvCxnSpPr>
            <p:spPr>
              <a:xfrm>
                <a:off x="6551915" y="2058291"/>
                <a:ext cx="0" cy="1294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793" name="Group 116"/>
            <p:cNvGrpSpPr>
              <a:grpSpLocks/>
            </p:cNvGrpSpPr>
            <p:nvPr/>
          </p:nvGrpSpPr>
          <p:grpSpPr bwMode="auto">
            <a:xfrm>
              <a:off x="5867400" y="3564135"/>
              <a:ext cx="2286000" cy="939603"/>
              <a:chOff x="5562600" y="2971800"/>
              <a:chExt cx="2286000" cy="939603"/>
            </a:xfrm>
          </p:grpSpPr>
          <p:sp>
            <p:nvSpPr>
              <p:cNvPr id="115" name="Oval 114"/>
              <p:cNvSpPr/>
              <p:nvPr/>
            </p:nvSpPr>
            <p:spPr bwMode="auto">
              <a:xfrm>
                <a:off x="5562600" y="297144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047861" y="297144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6531834" y="2971441"/>
                <a:ext cx="347534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7017094" y="297144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7502354" y="297144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2" name="Straight Connector 71"/>
              <p:cNvCxnSpPr>
                <a:endCxn id="115" idx="4"/>
              </p:cNvCxnSpPr>
              <p:nvPr/>
            </p:nvCxnSpPr>
            <p:spPr bwMode="auto">
              <a:xfrm flipV="1">
                <a:off x="5736367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endCxn id="103" idx="4"/>
              </p:cNvCxnSpPr>
              <p:nvPr/>
            </p:nvCxnSpPr>
            <p:spPr bwMode="auto">
              <a:xfrm flipV="1">
                <a:off x="5736367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endCxn id="101" idx="4"/>
              </p:cNvCxnSpPr>
              <p:nvPr/>
            </p:nvCxnSpPr>
            <p:spPr bwMode="auto">
              <a:xfrm flipV="1">
                <a:off x="5736367" y="3319305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99" idx="4"/>
              </p:cNvCxnSpPr>
              <p:nvPr/>
            </p:nvCxnSpPr>
            <p:spPr bwMode="auto">
              <a:xfrm flipV="1">
                <a:off x="5736367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endCxn id="97" idx="4"/>
              </p:cNvCxnSpPr>
              <p:nvPr/>
            </p:nvCxnSpPr>
            <p:spPr bwMode="auto">
              <a:xfrm flipV="1">
                <a:off x="5736367" y="3319305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endCxn id="115" idx="4"/>
              </p:cNvCxnSpPr>
              <p:nvPr/>
            </p:nvCxnSpPr>
            <p:spPr bwMode="auto">
              <a:xfrm flipH="1" flipV="1">
                <a:off x="5736367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6220341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endCxn id="101" idx="4"/>
              </p:cNvCxnSpPr>
              <p:nvPr/>
            </p:nvCxnSpPr>
            <p:spPr bwMode="auto">
              <a:xfrm flipV="1">
                <a:off x="6220341" y="3319305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endCxn id="99" idx="4"/>
              </p:cNvCxnSpPr>
              <p:nvPr/>
            </p:nvCxnSpPr>
            <p:spPr bwMode="auto">
              <a:xfrm flipV="1">
                <a:off x="6220341" y="3319305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endCxn id="97" idx="4"/>
              </p:cNvCxnSpPr>
              <p:nvPr/>
            </p:nvCxnSpPr>
            <p:spPr bwMode="auto">
              <a:xfrm flipV="1">
                <a:off x="6220341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endCxn id="115" idx="4"/>
              </p:cNvCxnSpPr>
              <p:nvPr/>
            </p:nvCxnSpPr>
            <p:spPr bwMode="auto">
              <a:xfrm flipH="1" flipV="1">
                <a:off x="5736367" y="3319305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endCxn id="99" idx="4"/>
              </p:cNvCxnSpPr>
              <p:nvPr/>
            </p:nvCxnSpPr>
            <p:spPr bwMode="auto">
              <a:xfrm flipV="1">
                <a:off x="6705600" y="3319305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endCxn id="97" idx="4"/>
              </p:cNvCxnSpPr>
              <p:nvPr/>
            </p:nvCxnSpPr>
            <p:spPr bwMode="auto">
              <a:xfrm flipV="1">
                <a:off x="6705600" y="3319305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115" idx="4"/>
              </p:cNvCxnSpPr>
              <p:nvPr/>
            </p:nvCxnSpPr>
            <p:spPr bwMode="auto">
              <a:xfrm>
                <a:off x="5736367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99" idx="4"/>
              </p:cNvCxnSpPr>
              <p:nvPr/>
            </p:nvCxnSpPr>
            <p:spPr bwMode="auto">
              <a:xfrm>
                <a:off x="7190861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endCxn id="97" idx="4"/>
              </p:cNvCxnSpPr>
              <p:nvPr/>
            </p:nvCxnSpPr>
            <p:spPr bwMode="auto">
              <a:xfrm flipV="1">
                <a:off x="7190861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115" idx="4"/>
              </p:cNvCxnSpPr>
              <p:nvPr/>
            </p:nvCxnSpPr>
            <p:spPr bwMode="auto">
              <a:xfrm>
                <a:off x="5736367" y="3319305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103" idx="4"/>
              </p:cNvCxnSpPr>
              <p:nvPr/>
            </p:nvCxnSpPr>
            <p:spPr bwMode="auto">
              <a:xfrm>
                <a:off x="6220341" y="3319305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101" idx="4"/>
              </p:cNvCxnSpPr>
              <p:nvPr/>
            </p:nvCxnSpPr>
            <p:spPr bwMode="auto">
              <a:xfrm>
                <a:off x="6705600" y="3319305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99" idx="4"/>
              </p:cNvCxnSpPr>
              <p:nvPr/>
            </p:nvCxnSpPr>
            <p:spPr bwMode="auto">
              <a:xfrm>
                <a:off x="7190861" y="3319305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7" idx="4"/>
              </p:cNvCxnSpPr>
              <p:nvPr/>
            </p:nvCxnSpPr>
            <p:spPr bwMode="auto">
              <a:xfrm>
                <a:off x="7674834" y="3319305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794" name="Group 117"/>
            <p:cNvGrpSpPr>
              <a:grpSpLocks/>
            </p:cNvGrpSpPr>
            <p:nvPr/>
          </p:nvGrpSpPr>
          <p:grpSpPr bwMode="auto">
            <a:xfrm>
              <a:off x="5867400" y="2598738"/>
              <a:ext cx="2286000" cy="939603"/>
              <a:chOff x="5562600" y="2971800"/>
              <a:chExt cx="2286000" cy="939603"/>
            </a:xfrm>
          </p:grpSpPr>
          <p:sp>
            <p:nvSpPr>
              <p:cNvPr id="157" name="Oval 156"/>
              <p:cNvSpPr/>
              <p:nvPr/>
            </p:nvSpPr>
            <p:spPr bwMode="auto">
              <a:xfrm>
                <a:off x="5562600" y="297162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 bwMode="auto">
              <a:xfrm>
                <a:off x="6047861" y="297162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 bwMode="auto">
              <a:xfrm>
                <a:off x="6531834" y="2971621"/>
                <a:ext cx="347534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 bwMode="auto">
              <a:xfrm>
                <a:off x="7017094" y="2971621"/>
                <a:ext cx="346247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 bwMode="auto">
              <a:xfrm>
                <a:off x="7502354" y="2971621"/>
                <a:ext cx="346246" cy="347864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24" name="Straight Connector 123"/>
              <p:cNvCxnSpPr>
                <a:endCxn id="157" idx="4"/>
              </p:cNvCxnSpPr>
              <p:nvPr/>
            </p:nvCxnSpPr>
            <p:spPr bwMode="auto">
              <a:xfrm flipV="1">
                <a:off x="5736367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endCxn id="155" idx="4"/>
              </p:cNvCxnSpPr>
              <p:nvPr/>
            </p:nvCxnSpPr>
            <p:spPr bwMode="auto">
              <a:xfrm flipV="1">
                <a:off x="5736367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endCxn id="153" idx="4"/>
              </p:cNvCxnSpPr>
              <p:nvPr/>
            </p:nvCxnSpPr>
            <p:spPr bwMode="auto">
              <a:xfrm flipV="1">
                <a:off x="5736367" y="3319484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endCxn id="151" idx="4"/>
              </p:cNvCxnSpPr>
              <p:nvPr/>
            </p:nvCxnSpPr>
            <p:spPr bwMode="auto">
              <a:xfrm flipV="1">
                <a:off x="5736367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endCxn id="149" idx="4"/>
              </p:cNvCxnSpPr>
              <p:nvPr/>
            </p:nvCxnSpPr>
            <p:spPr bwMode="auto">
              <a:xfrm flipV="1">
                <a:off x="5736367" y="3319484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endCxn id="157" idx="4"/>
              </p:cNvCxnSpPr>
              <p:nvPr/>
            </p:nvCxnSpPr>
            <p:spPr bwMode="auto">
              <a:xfrm flipH="1" flipV="1">
                <a:off x="5736367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 bwMode="auto">
              <a:xfrm flipV="1">
                <a:off x="6220341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endCxn id="153" idx="4"/>
              </p:cNvCxnSpPr>
              <p:nvPr/>
            </p:nvCxnSpPr>
            <p:spPr bwMode="auto">
              <a:xfrm flipV="1">
                <a:off x="6220341" y="3319484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endCxn id="151" idx="4"/>
              </p:cNvCxnSpPr>
              <p:nvPr/>
            </p:nvCxnSpPr>
            <p:spPr bwMode="auto">
              <a:xfrm flipV="1">
                <a:off x="6220341" y="3319484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endCxn id="149" idx="4"/>
              </p:cNvCxnSpPr>
              <p:nvPr/>
            </p:nvCxnSpPr>
            <p:spPr bwMode="auto">
              <a:xfrm flipV="1">
                <a:off x="6220341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endCxn id="157" idx="4"/>
              </p:cNvCxnSpPr>
              <p:nvPr/>
            </p:nvCxnSpPr>
            <p:spPr bwMode="auto">
              <a:xfrm flipH="1" flipV="1">
                <a:off x="5736367" y="3319484"/>
                <a:ext cx="96923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48526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endCxn id="151" idx="4"/>
              </p:cNvCxnSpPr>
              <p:nvPr/>
            </p:nvCxnSpPr>
            <p:spPr bwMode="auto">
              <a:xfrm flipV="1">
                <a:off x="6705600" y="3319484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endCxn id="149" idx="4"/>
              </p:cNvCxnSpPr>
              <p:nvPr/>
            </p:nvCxnSpPr>
            <p:spPr bwMode="auto">
              <a:xfrm flipV="1">
                <a:off x="6705600" y="3319484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7" idx="4"/>
              </p:cNvCxnSpPr>
              <p:nvPr/>
            </p:nvCxnSpPr>
            <p:spPr bwMode="auto">
              <a:xfrm>
                <a:off x="5736367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97052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485261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51" idx="4"/>
              </p:cNvCxnSpPr>
              <p:nvPr/>
            </p:nvCxnSpPr>
            <p:spPr bwMode="auto">
              <a:xfrm>
                <a:off x="7190861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endCxn id="149" idx="4"/>
              </p:cNvCxnSpPr>
              <p:nvPr/>
            </p:nvCxnSpPr>
            <p:spPr bwMode="auto">
              <a:xfrm flipV="1">
                <a:off x="7190861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57" idx="4"/>
              </p:cNvCxnSpPr>
              <p:nvPr/>
            </p:nvCxnSpPr>
            <p:spPr bwMode="auto">
              <a:xfrm>
                <a:off x="5736367" y="3319484"/>
                <a:ext cx="1938467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55" idx="4"/>
              </p:cNvCxnSpPr>
              <p:nvPr/>
            </p:nvCxnSpPr>
            <p:spPr bwMode="auto">
              <a:xfrm>
                <a:off x="6220341" y="3319484"/>
                <a:ext cx="145449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stCxn id="153" idx="4"/>
              </p:cNvCxnSpPr>
              <p:nvPr/>
            </p:nvCxnSpPr>
            <p:spPr bwMode="auto">
              <a:xfrm>
                <a:off x="6705600" y="3319484"/>
                <a:ext cx="969234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51" idx="4"/>
              </p:cNvCxnSpPr>
              <p:nvPr/>
            </p:nvCxnSpPr>
            <p:spPr bwMode="auto">
              <a:xfrm>
                <a:off x="7190861" y="3319484"/>
                <a:ext cx="483973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49" idx="4"/>
              </p:cNvCxnSpPr>
              <p:nvPr/>
            </p:nvCxnSpPr>
            <p:spPr bwMode="auto">
              <a:xfrm>
                <a:off x="7674834" y="3319484"/>
                <a:ext cx="0" cy="5926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/>
            <p:cNvCxnSpPr/>
            <p:nvPr/>
          </p:nvCxnSpPr>
          <p:spPr bwMode="auto">
            <a:xfrm flipV="1">
              <a:off x="6041167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auto">
            <a:xfrm flipV="1">
              <a:off x="6041167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auto">
            <a:xfrm flipV="1">
              <a:off x="6041167" y="1999080"/>
              <a:ext cx="96923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auto">
            <a:xfrm flipV="1">
              <a:off x="6041167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auto">
            <a:xfrm flipV="1">
              <a:off x="6041167" y="1999080"/>
              <a:ext cx="1938467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auto">
            <a:xfrm flipH="1" flipV="1">
              <a:off x="6041167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auto">
            <a:xfrm flipV="1">
              <a:off x="652514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auto">
            <a:xfrm flipV="1">
              <a:off x="6525141" y="1999080"/>
              <a:ext cx="48526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 bwMode="auto">
            <a:xfrm flipV="1">
              <a:off x="6525141" y="1999080"/>
              <a:ext cx="97052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 bwMode="auto">
            <a:xfrm flipV="1">
              <a:off x="6525141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 bwMode="auto">
            <a:xfrm flipH="1" flipV="1">
              <a:off x="6041167" y="1999080"/>
              <a:ext cx="96923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 bwMode="auto">
            <a:xfrm>
              <a:off x="6525141" y="1999080"/>
              <a:ext cx="48526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 bwMode="auto">
            <a:xfrm>
              <a:off x="701040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 bwMode="auto">
            <a:xfrm flipV="1">
              <a:off x="7010401" y="1999080"/>
              <a:ext cx="48526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 bwMode="auto">
            <a:xfrm flipV="1">
              <a:off x="7010401" y="1999080"/>
              <a:ext cx="96923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 bwMode="auto">
            <a:xfrm>
              <a:off x="6041167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 bwMode="auto">
            <a:xfrm>
              <a:off x="6525141" y="1999080"/>
              <a:ext cx="97052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 bwMode="auto">
            <a:xfrm>
              <a:off x="7010401" y="1999080"/>
              <a:ext cx="485261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 bwMode="auto">
            <a:xfrm>
              <a:off x="7495661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 bwMode="auto">
            <a:xfrm flipV="1">
              <a:off x="7495661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 bwMode="auto">
            <a:xfrm>
              <a:off x="6041167" y="1999080"/>
              <a:ext cx="1938467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 bwMode="auto">
            <a:xfrm>
              <a:off x="6525141" y="1999080"/>
              <a:ext cx="145449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 bwMode="auto">
            <a:xfrm>
              <a:off x="7010401" y="1999080"/>
              <a:ext cx="969234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 bwMode="auto">
            <a:xfrm>
              <a:off x="7495661" y="1999080"/>
              <a:ext cx="483973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 bwMode="auto">
            <a:xfrm>
              <a:off x="7979634" y="1999080"/>
              <a:ext cx="0" cy="591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 bwMode="auto">
            <a:xfrm>
              <a:off x="7807155" y="1633342"/>
              <a:ext cx="346246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75821" name="Group 13"/>
            <p:cNvGrpSpPr>
              <a:grpSpLocks/>
            </p:cNvGrpSpPr>
            <p:nvPr/>
          </p:nvGrpSpPr>
          <p:grpSpPr bwMode="auto">
            <a:xfrm>
              <a:off x="5867401" y="1633342"/>
              <a:ext cx="346808" cy="347859"/>
              <a:chOff x="1524000" y="2667228"/>
              <a:chExt cx="762976" cy="761772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1523998" y="2667228"/>
                <a:ext cx="761742" cy="761781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75826" name="Object 15"/>
              <p:cNvGraphicFramePr>
                <a:graphicFrameLocks noChangeAspect="1"/>
              </p:cNvGraphicFramePr>
              <p:nvPr/>
            </p:nvGraphicFramePr>
            <p:xfrm>
              <a:off x="1733550" y="2802583"/>
              <a:ext cx="352743" cy="511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7119" name="Equation" r:id="rId5" imgW="114300" imgH="165100" progId="Equation.DSMT4">
                      <p:embed/>
                    </p:oleObj>
                  </mc:Choice>
                  <mc:Fallback>
                    <p:oleObj name="Equation" r:id="rId5" imgW="114300" imgH="1651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33550" y="2802583"/>
                            <a:ext cx="352743" cy="511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2" name="Oval 221"/>
            <p:cNvSpPr/>
            <p:nvPr/>
          </p:nvSpPr>
          <p:spPr bwMode="auto">
            <a:xfrm>
              <a:off x="6352661" y="1633342"/>
              <a:ext cx="346246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 bwMode="auto">
            <a:xfrm>
              <a:off x="6836634" y="1633342"/>
              <a:ext cx="347534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7321894" y="1633342"/>
              <a:ext cx="346247" cy="34786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75781" name="Object 12"/>
          <p:cNvGraphicFramePr>
            <a:graphicFrameLocks noChangeAspect="1"/>
          </p:cNvGraphicFramePr>
          <p:nvPr/>
        </p:nvGraphicFramePr>
        <p:xfrm>
          <a:off x="6781800" y="4800600"/>
          <a:ext cx="7112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0" name="Equation" r:id="rId7" imgW="203200" imgH="203200" progId="Equation.DSMT4">
                  <p:embed/>
                </p:oleObj>
              </mc:Choice>
              <mc:Fallback>
                <p:oleObj name="Equation" r:id="rId7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7112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12"/>
          <p:cNvGraphicFramePr>
            <a:graphicFrameLocks noChangeAspect="1"/>
          </p:cNvGraphicFramePr>
          <p:nvPr/>
        </p:nvGraphicFramePr>
        <p:xfrm>
          <a:off x="6759575" y="3733800"/>
          <a:ext cx="755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1" name="Equation" r:id="rId9" imgW="215900" imgH="203200" progId="Equation.DSMT4">
                  <p:embed/>
                </p:oleObj>
              </mc:Choice>
              <mc:Fallback>
                <p:oleObj name="Equation" r:id="rId9" imgW="21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3733800"/>
                        <a:ext cx="7556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12"/>
          <p:cNvGraphicFramePr>
            <a:graphicFrameLocks noChangeAspect="1"/>
          </p:cNvGraphicFramePr>
          <p:nvPr/>
        </p:nvGraphicFramePr>
        <p:xfrm>
          <a:off x="6781800" y="2667000"/>
          <a:ext cx="7112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2" name="Equation" r:id="rId11" imgW="203200" imgH="203200" progId="Equation.DSMT4">
                  <p:embed/>
                </p:oleObj>
              </mc:Choice>
              <mc:Fallback>
                <p:oleObj name="Equation" r:id="rId11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667000"/>
                        <a:ext cx="7112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4" name="Object 12"/>
          <p:cNvGraphicFramePr>
            <a:graphicFrameLocks noChangeAspect="1"/>
          </p:cNvGraphicFramePr>
          <p:nvPr/>
        </p:nvGraphicFramePr>
        <p:xfrm>
          <a:off x="6759575" y="1524000"/>
          <a:ext cx="755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3" name="Equation" r:id="rId13" imgW="215900" imgH="203200" progId="Equation.DSMT4">
                  <p:embed/>
                </p:oleObj>
              </mc:Choice>
              <mc:Fallback>
                <p:oleObj name="Equation" r:id="rId13" imgW="21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1524000"/>
                        <a:ext cx="7556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Object 12"/>
          <p:cNvGraphicFramePr>
            <a:graphicFrameLocks noChangeAspect="1"/>
          </p:cNvGraphicFramePr>
          <p:nvPr/>
        </p:nvGraphicFramePr>
        <p:xfrm>
          <a:off x="6915150" y="5524501"/>
          <a:ext cx="4445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4" name="Equation" r:id="rId15" imgW="127000" imgH="127000" progId="Equation.DSMT4">
                  <p:embed/>
                </p:oleObj>
              </mc:Choice>
              <mc:Fallback>
                <p:oleObj name="Equation" r:id="rId15" imgW="127000" imgH="127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5150" y="5524501"/>
                        <a:ext cx="4445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2"/>
          <p:cNvGraphicFramePr>
            <a:graphicFrameLocks noChangeAspect="1"/>
          </p:cNvGraphicFramePr>
          <p:nvPr/>
        </p:nvGraphicFramePr>
        <p:xfrm>
          <a:off x="6934200" y="4267200"/>
          <a:ext cx="5334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5" name="Equation" r:id="rId17" imgW="152400" imgH="203200" progId="Equation.DSMT4">
                  <p:embed/>
                </p:oleObj>
              </mc:Choice>
              <mc:Fallback>
                <p:oleObj name="Equation" r:id="rId17" imgW="152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267200"/>
                        <a:ext cx="5334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7" name="Object 12"/>
          <p:cNvGraphicFramePr>
            <a:graphicFrameLocks noChangeAspect="1"/>
          </p:cNvGraphicFramePr>
          <p:nvPr/>
        </p:nvGraphicFramePr>
        <p:xfrm>
          <a:off x="6911975" y="3200400"/>
          <a:ext cx="577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6" name="Equation" r:id="rId19" imgW="165100" imgH="203200" progId="Equation.DSMT4">
                  <p:embed/>
                </p:oleObj>
              </mc:Choice>
              <mc:Fallback>
                <p:oleObj name="Equation" r:id="rId19" imgW="165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3200400"/>
                        <a:ext cx="577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8" name="Object 12"/>
          <p:cNvGraphicFramePr>
            <a:graphicFrameLocks noChangeAspect="1"/>
          </p:cNvGraphicFramePr>
          <p:nvPr/>
        </p:nvGraphicFramePr>
        <p:xfrm>
          <a:off x="6911975" y="2057400"/>
          <a:ext cx="5778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7" name="Equation" r:id="rId21" imgW="165100" imgH="203200" progId="Equation.DSMT4">
                  <p:embed/>
                </p:oleObj>
              </mc:Choice>
              <mc:Fallback>
                <p:oleObj name="Equation" r:id="rId21" imgW="165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975" y="2057400"/>
                        <a:ext cx="5778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9" name="Group 241"/>
          <p:cNvGrpSpPr>
            <a:grpSpLocks/>
          </p:cNvGrpSpPr>
          <p:nvPr/>
        </p:nvGrpSpPr>
        <p:grpSpPr bwMode="auto">
          <a:xfrm>
            <a:off x="5943600" y="990600"/>
            <a:ext cx="4648200" cy="1676400"/>
            <a:chOff x="4343400" y="4267200"/>
            <a:chExt cx="4648200" cy="1676400"/>
          </a:xfrm>
        </p:grpSpPr>
        <p:sp>
          <p:nvSpPr>
            <p:cNvPr id="240" name="Rectangle 239"/>
            <p:cNvSpPr/>
            <p:nvPr/>
          </p:nvSpPr>
          <p:spPr>
            <a:xfrm>
              <a:off x="5029200" y="4267200"/>
              <a:ext cx="3962400" cy="16764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791" name="TextBox 240"/>
            <p:cNvSpPr txBox="1">
              <a:spLocks noChangeArrowheads="1"/>
            </p:cNvSpPr>
            <p:nvPr/>
          </p:nvSpPr>
          <p:spPr bwMode="auto">
            <a:xfrm>
              <a:off x="4343400" y="5029200"/>
              <a:ext cx="6847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1">
                  <a:solidFill>
                    <a:srgbClr val="FF0000"/>
                  </a:solidFill>
                </a:rPr>
                <a:t>RBN</a:t>
              </a:r>
            </a:p>
          </p:txBody>
        </p:sp>
      </p:grpSp>
      <p:sp>
        <p:nvSpPr>
          <p:cNvPr id="152" name="Title 1">
            <a:extLst>
              <a:ext uri="{FF2B5EF4-FFF2-40B4-BE49-F238E27FC236}">
                <a16:creationId xmlns:a16="http://schemas.microsoft.com/office/drawing/2014/main" id="{688F3D89-C9CC-4843-B455-153803C3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832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What is a Deep Belief Network?</a:t>
            </a:r>
          </a:p>
        </p:txBody>
      </p:sp>
    </p:spTree>
    <p:extLst>
      <p:ext uri="{BB962C8B-B14F-4D97-AF65-F5344CB8AC3E}">
        <p14:creationId xmlns:p14="http://schemas.microsoft.com/office/powerpoint/2010/main" val="1790081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Why are DBNs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Around 2005 they were state-of-the-art systems for doing certain recognition tasks</a:t>
            </a:r>
          </a:p>
          <a:p>
            <a:pPr lvl="1"/>
            <a:r>
              <a:rPr lang="en-US" altLang="en-US" dirty="0"/>
              <a:t>Handwritten digits</a:t>
            </a:r>
          </a:p>
          <a:p>
            <a:pPr lvl="1"/>
            <a:r>
              <a:rPr lang="en-US" altLang="en-US" dirty="0"/>
              <a:t>Phonemes</a:t>
            </a:r>
          </a:p>
          <a:p>
            <a:pPr lvl="1">
              <a:buFontTx/>
              <a:buNone/>
            </a:pPr>
            <a:endParaRPr lang="en-US" altLang="en-US" dirty="0"/>
          </a:p>
          <a:p>
            <a:r>
              <a:rPr lang="en-US" altLang="en-US" dirty="0"/>
              <a:t>They got the whole “Deep learning” thing going</a:t>
            </a:r>
          </a:p>
          <a:p>
            <a:endParaRPr lang="en-US" altLang="en-US" dirty="0"/>
          </a:p>
          <a:p>
            <a:r>
              <a:rPr lang="en-US" altLang="en-US" dirty="0"/>
              <a:t>They have a good marketing campaign “Deep learning” vs “shallow learning”</a:t>
            </a:r>
          </a:p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</p:spTree>
    <p:extLst>
      <p:ext uri="{BB962C8B-B14F-4D97-AF65-F5344CB8AC3E}">
        <p14:creationId xmlns:p14="http://schemas.microsoft.com/office/powerpoint/2010/main" val="17978470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does “deep”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It may be possible to much more naturally encode problems like the parity problem with deep representations than with shallow ones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</p:spTree>
    <p:extLst>
      <p:ext uri="{BB962C8B-B14F-4D97-AF65-F5344CB8AC3E}">
        <p14:creationId xmlns:p14="http://schemas.microsoft.com/office/powerpoint/2010/main" val="13198510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Why not use standard MLP training?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Fading signal from </a:t>
            </a:r>
            <a:r>
              <a:rPr lang="en-US" dirty="0" err="1"/>
              <a:t>backprop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more complex the network, the more likely there are local minima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Memorization issues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Training set size and time to learn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</a:t>
            </a:r>
            <a:r>
              <a:rPr lang="en-US" err="1"/>
              <a:t>Pardo</a:t>
            </a:r>
            <a:r>
              <a:rPr lang="en-US"/>
              <a:t>, Northwestern University, Machine Learning EECS 349 Fall 2014</a:t>
            </a:r>
          </a:p>
        </p:txBody>
      </p:sp>
    </p:spTree>
    <p:extLst>
      <p:ext uri="{BB962C8B-B14F-4D97-AF65-F5344CB8AC3E}">
        <p14:creationId xmlns:p14="http://schemas.microsoft.com/office/powerpoint/2010/main" val="137730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785" y="5556"/>
            <a:ext cx="11119591" cy="1325563"/>
          </a:xfrm>
        </p:spPr>
        <p:txBody>
          <a:bodyPr/>
          <a:lstStyle/>
          <a:p>
            <a:r>
              <a:rPr lang="en-US"/>
              <a:t>Weights define </a:t>
            </a:r>
            <a:r>
              <a:rPr lang="en-US" dirty="0"/>
              <a:t>a hyperplane in the input space</a:t>
            </a:r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812535" y="1988717"/>
            <a:ext cx="5149209" cy="4310551"/>
            <a:chOff x="576" y="735"/>
            <a:chExt cx="2620" cy="1751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1324" y="1175"/>
              <a:ext cx="1440" cy="8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p:cxnSp>
          <p:nvCxnSpPr>
            <p:cNvPr id="6" name="AutoShape 12"/>
            <p:cNvCxnSpPr>
              <a:cxnSpLocks noChangeShapeType="1"/>
            </p:cNvCxnSpPr>
            <p:nvPr/>
          </p:nvCxnSpPr>
          <p:spPr bwMode="auto">
            <a:xfrm flipV="1">
              <a:off x="912" y="1583"/>
              <a:ext cx="412" cy="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" name="AutoShape 13"/>
            <p:cNvCxnSpPr>
              <a:cxnSpLocks noChangeShapeType="1"/>
            </p:cNvCxnSpPr>
            <p:nvPr/>
          </p:nvCxnSpPr>
          <p:spPr bwMode="auto">
            <a:xfrm>
              <a:off x="912" y="1271"/>
              <a:ext cx="412" cy="3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AutoShape 14"/>
            <p:cNvCxnSpPr>
              <a:cxnSpLocks noChangeShapeType="1"/>
            </p:cNvCxnSpPr>
            <p:nvPr/>
          </p:nvCxnSpPr>
          <p:spPr bwMode="auto">
            <a:xfrm>
              <a:off x="1527" y="1022"/>
              <a:ext cx="8" cy="27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AutoShape 15"/>
            <p:cNvCxnSpPr>
              <a:cxnSpLocks noChangeShapeType="1"/>
            </p:cNvCxnSpPr>
            <p:nvPr/>
          </p:nvCxnSpPr>
          <p:spPr bwMode="auto">
            <a:xfrm>
              <a:off x="2764" y="1583"/>
              <a:ext cx="432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347" y="743"/>
              <a:ext cx="336" cy="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1570" y="943"/>
              <a:ext cx="529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i="1" dirty="0">
                  <a:latin typeface="Times New Roman" charset="0"/>
                  <a:ea typeface="ＭＳ Ｐゴシック" charset="0"/>
                </a:rPr>
                <a:t>-0.99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1393" y="735"/>
              <a:ext cx="256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i="1" dirty="0">
                  <a:latin typeface="Times New Roman" charset="0"/>
                  <a:ea typeface="ＭＳ Ｐゴシック" charset="0"/>
                </a:rPr>
                <a:t>1</a:t>
              </a:r>
              <a:endParaRPr lang="en-US" sz="2800" i="1" dirty="0"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576" y="1079"/>
              <a:ext cx="712" cy="446"/>
              <a:chOff x="816" y="1392"/>
              <a:chExt cx="712" cy="446"/>
            </a:xfrm>
          </p:grpSpPr>
          <p:sp>
            <p:nvSpPr>
              <p:cNvPr id="19" name="Oval 6"/>
              <p:cNvSpPr>
                <a:spLocks noChangeArrowheads="1"/>
              </p:cNvSpPr>
              <p:nvPr/>
            </p:nvSpPr>
            <p:spPr bwMode="auto">
              <a:xfrm>
                <a:off x="816" y="144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1173" y="1402"/>
                <a:ext cx="355" cy="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3200" b="1" i="1" dirty="0">
                    <a:latin typeface="Times New Roman" charset="0"/>
                    <a:ea typeface="ＭＳ Ｐゴシック" charset="0"/>
                  </a:rPr>
                  <a:t>0.5</a:t>
                </a:r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864" y="139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1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576" y="1655"/>
              <a:ext cx="704" cy="446"/>
              <a:chOff x="816" y="2112"/>
              <a:chExt cx="704" cy="446"/>
            </a:xfrm>
          </p:grpSpPr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816" y="216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17" name="Text Box 17"/>
              <p:cNvSpPr txBox="1">
                <a:spLocks noChangeArrowheads="1"/>
              </p:cNvSpPr>
              <p:nvPr/>
            </p:nvSpPr>
            <p:spPr bwMode="auto">
              <a:xfrm>
                <a:off x="1165" y="2193"/>
                <a:ext cx="355" cy="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3200" b="1" i="1" dirty="0">
                    <a:latin typeface="Times New Roman" charset="0"/>
                    <a:ea typeface="ＭＳ Ｐゴシック" charset="0"/>
                  </a:rPr>
                  <a:t>0.5</a:t>
                </a:r>
              </a:p>
            </p:txBody>
          </p:sp>
          <p:sp>
            <p:nvSpPr>
              <p:cNvPr id="18" name="Text Box 23"/>
              <p:cNvSpPr txBox="1">
                <a:spLocks noChangeArrowheads="1"/>
              </p:cNvSpPr>
              <p:nvPr/>
            </p:nvSpPr>
            <p:spPr bwMode="auto">
              <a:xfrm>
                <a:off x="864" y="211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2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15" name="Text Box 63"/>
            <p:cNvSpPr txBox="1">
              <a:spLocks noChangeArrowheads="1"/>
            </p:cNvSpPr>
            <p:nvPr/>
          </p:nvSpPr>
          <p:spPr bwMode="auto">
            <a:xfrm>
              <a:off x="1683" y="2079"/>
              <a:ext cx="66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600" b="1">
                  <a:ea typeface="ＭＳ Ｐゴシック" charset="0"/>
                </a:rPr>
                <a:t>AND</a:t>
              </a: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6957114" y="1331119"/>
            <a:ext cx="1" cy="467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954620" y="6008972"/>
            <a:ext cx="49925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6912252" y="1856861"/>
            <a:ext cx="4462784" cy="4341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 rot="2659743">
                <a:off x="7215287" y="3617456"/>
                <a:ext cx="446443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0.5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05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−0.99=0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59743">
                <a:off x="7215287" y="3617456"/>
                <a:ext cx="446443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8920071" y="5989110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071" y="5989110"/>
                <a:ext cx="68928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6200000">
                <a:off x="6304839" y="3992874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04839" y="3992874"/>
                <a:ext cx="68928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 rot="16200000">
                <a:off x="6266687" y="1641417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66687" y="1641417"/>
                <a:ext cx="68928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11026310" y="6006888"/>
            <a:ext cx="6892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/>
              <a:t>1</a:t>
            </a:r>
            <a:endParaRPr lang="en-US" sz="2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728609" y="5815572"/>
            <a:ext cx="6892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788739" y="2334374"/>
            <a:ext cx="139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 region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472411" y="4596840"/>
            <a:ext cx="139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391287" y="3559370"/>
                <a:ext cx="4508589" cy="1088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0&lt;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𝑒𝑙𝑠𝑒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" y="3559370"/>
                <a:ext cx="4508589" cy="10886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310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Allowed relatively deep networks (e.g. 10 layers), compared to regular multilayer </a:t>
            </a:r>
            <a:r>
              <a:rPr lang="en-US" altLang="en-US" dirty="0" err="1"/>
              <a:t>perceptrons</a:t>
            </a:r>
            <a:r>
              <a:rPr lang="en-US" altLang="en-US" dirty="0"/>
              <a:t> with sigmoid activations</a:t>
            </a:r>
          </a:p>
          <a:p>
            <a:r>
              <a:rPr lang="en-US" altLang="en-US" dirty="0"/>
              <a:t>In the mid 2000’s this approach made networks better than anything else out there for some problems (e.g. digit recognition, phoneme recognition)</a:t>
            </a:r>
          </a:p>
          <a:p>
            <a:r>
              <a:rPr lang="en-US" altLang="en-US" dirty="0"/>
              <a:t>Today, they’ve been superseded by other approaches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Bryan Pardo, Northwestern University, Machine Learning EECS 349 Fall 2014</a:t>
            </a:r>
          </a:p>
        </p:txBody>
      </p:sp>
    </p:spTree>
    <p:extLst>
      <p:ext uri="{BB962C8B-B14F-4D97-AF65-F5344CB8AC3E}">
        <p14:creationId xmlns:p14="http://schemas.microsoft.com/office/powerpoint/2010/main" val="5816425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RECURRENT NETS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Werbos</a:t>
            </a:r>
            <a:r>
              <a:rPr lang="en-US" dirty="0"/>
              <a:t>, Paul J. "Backpropagation through time: what it does and how to do it." </a:t>
            </a:r>
            <a:r>
              <a:rPr lang="en-US" i="1" dirty="0"/>
              <a:t>Proceedings of the IEEE</a:t>
            </a:r>
            <a:r>
              <a:rPr lang="en-US" dirty="0"/>
              <a:t> 78.10 (1990): 1550-1560.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477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006667" y="6505277"/>
            <a:ext cx="169736" cy="2678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162" name="Music + dishes + chatter"/>
          <p:cNvSpPr txBox="1">
            <a:spLocks noGrp="1"/>
          </p:cNvSpPr>
          <p:nvPr>
            <p:ph type="body" sz="quarter" idx="1"/>
          </p:nvPr>
        </p:nvSpPr>
        <p:spPr>
          <a:xfrm>
            <a:off x="1816544" y="6086890"/>
            <a:ext cx="7804547" cy="79313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dirty="0"/>
              <a:t>Music + dishes + </a:t>
            </a:r>
            <a:r>
              <a:rPr lang="en-US" dirty="0"/>
              <a:t>people talking</a:t>
            </a:r>
            <a:endParaRPr dirty="0"/>
          </a:p>
        </p:txBody>
      </p:sp>
      <p:pic>
        <p:nvPicPr>
          <p:cNvPr id="163" name="mix2.wav" descr="mix2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526" y="6140451"/>
            <a:ext cx="401837" cy="40183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A complex auditory scene"/>
          <p:cNvSpPr txBox="1">
            <a:spLocks noGrp="1"/>
          </p:cNvSpPr>
          <p:nvPr>
            <p:ph type="title"/>
          </p:nvPr>
        </p:nvSpPr>
        <p:spPr>
          <a:xfrm>
            <a:off x="1824337" y="312540"/>
            <a:ext cx="8543328" cy="793138"/>
          </a:xfrm>
          <a:prstGeom prst="rect">
            <a:avLst/>
          </a:prstGeom>
        </p:spPr>
        <p:txBody>
          <a:bodyPr/>
          <a:lstStyle/>
          <a:p>
            <a:r>
              <a:t>A complex auditory scene</a:t>
            </a:r>
          </a:p>
        </p:txBody>
      </p:sp>
      <p:pic>
        <p:nvPicPr>
          <p:cNvPr id="165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05" y="1105678"/>
            <a:ext cx="10364838" cy="5034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32935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00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9929"/>
            <a:ext cx="10515600" cy="4351338"/>
          </a:xfrm>
        </p:spPr>
        <p:txBody>
          <a:bodyPr/>
          <a:lstStyle/>
          <a:p>
            <a:r>
              <a:rPr lang="en-US" dirty="0"/>
              <a:t>With a ”standard” feed-forward architecture, you process data from within a window, ignoring everything outside the window.</a:t>
            </a:r>
          </a:p>
          <a:p>
            <a:r>
              <a:rPr lang="en-US" dirty="0"/>
              <a:t>To get influence from the processing of earlier time steps, add nodes and connections</a:t>
            </a:r>
          </a:p>
          <a:p>
            <a:r>
              <a:rPr lang="en-US" dirty="0"/>
              <a:t>This doesn’t scale well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842867" y="3866095"/>
            <a:ext cx="9073661" cy="2619111"/>
            <a:chOff x="1842867" y="3866095"/>
            <a:chExt cx="9073661" cy="2619111"/>
          </a:xfrm>
        </p:grpSpPr>
        <p:pic>
          <p:nvPicPr>
            <p:cNvPr id="4" name="pasted-image-small.png" descr="pasted-image-small.png"/>
            <p:cNvPicPr>
              <a:picLocks noChangeAspect="1"/>
            </p:cNvPicPr>
            <p:nvPr/>
          </p:nvPicPr>
          <p:blipFill rotWithShape="1">
            <a:blip r:embed="rId2"/>
            <a:srcRect l="7194" t="27924" b="64760"/>
            <a:stretch/>
          </p:blipFill>
          <p:spPr>
            <a:xfrm>
              <a:off x="1842867" y="4825218"/>
              <a:ext cx="9073661" cy="165998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3" name="Group 72"/>
            <p:cNvGrpSpPr/>
            <p:nvPr/>
          </p:nvGrpSpPr>
          <p:grpSpPr>
            <a:xfrm>
              <a:off x="5577839" y="3879378"/>
              <a:ext cx="1259060" cy="2591761"/>
              <a:chOff x="5577839" y="3879378"/>
              <a:chExt cx="1259060" cy="259176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5577839" y="3879378"/>
                <a:ext cx="1012875" cy="2591761"/>
                <a:chOff x="4227341" y="3893445"/>
                <a:chExt cx="1012875" cy="2591761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4227341" y="3904989"/>
                  <a:ext cx="1012875" cy="2580217"/>
                  <a:chOff x="3531051" y="4007611"/>
                  <a:chExt cx="1012875" cy="2477595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3531051" y="4202322"/>
                    <a:ext cx="1012875" cy="2282884"/>
                    <a:chOff x="3531051" y="4202322"/>
                    <a:chExt cx="1012875" cy="2282884"/>
                  </a:xfrm>
                </p:grpSpPr>
                <p:sp>
                  <p:nvSpPr>
                    <p:cNvPr id="56" name="Rectangle 55"/>
                    <p:cNvSpPr/>
                    <p:nvPr/>
                  </p:nvSpPr>
                  <p:spPr>
                    <a:xfrm>
                      <a:off x="3531051" y="4926662"/>
                      <a:ext cx="984739" cy="1558544"/>
                    </a:xfrm>
                    <a:prstGeom prst="rect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>
                      <a:off x="4241470" y="4202322"/>
                      <a:ext cx="302456" cy="72434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559188" y="4202322"/>
                      <a:ext cx="246184" cy="82641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3" name="TextBox 52"/>
                <p:cNvSpPr txBox="1"/>
                <p:nvPr/>
              </p:nvSpPr>
              <p:spPr>
                <a:xfrm>
                  <a:off x="4485287" y="3893445"/>
                  <a:ext cx="4717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t-2</a:t>
                  </a:r>
                </a:p>
              </p:txBody>
            </p:sp>
          </p:grpSp>
          <p:cxnSp>
            <p:nvCxnSpPr>
              <p:cNvPr id="60" name="Straight Arrow Connector 59"/>
              <p:cNvCxnSpPr>
                <a:stCxn id="54" idx="6"/>
                <a:endCxn id="11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56" idx="0"/>
                <a:endCxn id="53" idx="2"/>
              </p:cNvCxnSpPr>
              <p:nvPr/>
            </p:nvCxnSpPr>
            <p:spPr>
              <a:xfrm flipV="1">
                <a:off x="6070209" y="4279488"/>
                <a:ext cx="1442" cy="5685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6562578" y="3866095"/>
              <a:ext cx="1259060" cy="2605043"/>
              <a:chOff x="5577839" y="3866096"/>
              <a:chExt cx="1259060" cy="2605043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5577839" y="3866096"/>
                <a:ext cx="1012875" cy="2605043"/>
                <a:chOff x="4227341" y="3880163"/>
                <a:chExt cx="1012875" cy="2605043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4227341" y="3904989"/>
                  <a:ext cx="1012875" cy="2580217"/>
                  <a:chOff x="3531051" y="4007611"/>
                  <a:chExt cx="1012875" cy="2477595"/>
                </a:xfrm>
              </p:grpSpPr>
              <p:sp>
                <p:nvSpPr>
                  <p:cNvPr id="81" name="Oval 80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" name="Group 81"/>
                  <p:cNvGrpSpPr/>
                  <p:nvPr/>
                </p:nvGrpSpPr>
                <p:grpSpPr>
                  <a:xfrm>
                    <a:off x="3531051" y="4202322"/>
                    <a:ext cx="1012875" cy="2282884"/>
                    <a:chOff x="3531051" y="4202322"/>
                    <a:chExt cx="1012875" cy="2282884"/>
                  </a:xfrm>
                </p:grpSpPr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3531051" y="4926662"/>
                      <a:ext cx="984739" cy="1558544"/>
                    </a:xfrm>
                    <a:prstGeom prst="rect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241470" y="4202322"/>
                      <a:ext cx="302456" cy="72434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 flipV="1">
                      <a:off x="3559188" y="4202322"/>
                      <a:ext cx="246184" cy="82641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80" name="TextBox 79"/>
                <p:cNvSpPr txBox="1"/>
                <p:nvPr/>
              </p:nvSpPr>
              <p:spPr>
                <a:xfrm>
                  <a:off x="4483846" y="3880163"/>
                  <a:ext cx="4717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/>
                    <a:t>t-1</a:t>
                  </a:r>
                </a:p>
              </p:txBody>
            </p:sp>
          </p:grpSp>
          <p:cxnSp>
            <p:nvCxnSpPr>
              <p:cNvPr id="76" name="Straight Arrow Connector 75"/>
              <p:cNvCxnSpPr>
                <a:endCxn id="83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7558450" y="3889038"/>
              <a:ext cx="1259060" cy="2590975"/>
              <a:chOff x="5577839" y="3880164"/>
              <a:chExt cx="1259060" cy="2590975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577839" y="3880164"/>
                <a:ext cx="1012875" cy="2590975"/>
                <a:chOff x="4227341" y="3894231"/>
                <a:chExt cx="1012875" cy="2590975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4227341" y="3904989"/>
                  <a:ext cx="1012875" cy="2580217"/>
                  <a:chOff x="3531051" y="4007611"/>
                  <a:chExt cx="1012875" cy="2477595"/>
                </a:xfrm>
              </p:grpSpPr>
              <p:sp>
                <p:nvSpPr>
                  <p:cNvPr id="93" name="Oval 92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3531051" y="4202322"/>
                    <a:ext cx="1012875" cy="2282884"/>
                    <a:chOff x="3531051" y="4202322"/>
                    <a:chExt cx="1012875" cy="2282884"/>
                  </a:xfrm>
                </p:grpSpPr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3531051" y="4926662"/>
                      <a:ext cx="984739" cy="1558544"/>
                    </a:xfrm>
                    <a:prstGeom prst="rect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6" name="Straight Connector 95"/>
                    <p:cNvCxnSpPr/>
                    <p:nvPr/>
                  </p:nvCxnSpPr>
                  <p:spPr>
                    <a:xfrm>
                      <a:off x="4241470" y="4202322"/>
                      <a:ext cx="302456" cy="72434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/>
                    <p:cNvCxnSpPr/>
                    <p:nvPr/>
                  </p:nvCxnSpPr>
                  <p:spPr>
                    <a:xfrm flipV="1">
                      <a:off x="3559188" y="4202322"/>
                      <a:ext cx="246184" cy="82641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4598166" y="3894231"/>
                  <a:ext cx="2712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/>
                    <a:t>t</a:t>
                  </a:r>
                </a:p>
              </p:txBody>
            </p:sp>
          </p:grpSp>
          <p:cxnSp>
            <p:nvCxnSpPr>
              <p:cNvPr id="88" name="Straight Arrow Connector 87"/>
              <p:cNvCxnSpPr/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B47E352-7444-6444-B707-F6FFF19A789B}"/>
              </a:ext>
            </a:extLst>
          </p:cNvPr>
          <p:cNvSpPr txBox="1"/>
          <p:nvPr/>
        </p:nvSpPr>
        <p:spPr>
          <a:xfrm>
            <a:off x="8811075" y="392714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975892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that net.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435330" y="2404665"/>
            <a:ext cx="5436524" cy="4053963"/>
            <a:chOff x="5577839" y="3890921"/>
            <a:chExt cx="3239671" cy="2581721"/>
          </a:xfrm>
        </p:grpSpPr>
        <p:grpSp>
          <p:nvGrpSpPr>
            <p:cNvPr id="73" name="Group 72"/>
            <p:cNvGrpSpPr/>
            <p:nvPr/>
          </p:nvGrpSpPr>
          <p:grpSpPr>
            <a:xfrm>
              <a:off x="5577839" y="3890922"/>
              <a:ext cx="1259060" cy="2580217"/>
              <a:chOff x="5577839" y="3890922"/>
              <a:chExt cx="1259060" cy="258021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5577839" y="3890922"/>
                <a:ext cx="984739" cy="2580217"/>
                <a:chOff x="4227341" y="3904989"/>
                <a:chExt cx="984739" cy="2580217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4227341" y="3904989"/>
                  <a:ext cx="984739" cy="2580217"/>
                  <a:chOff x="3531051" y="4007611"/>
                  <a:chExt cx="984739" cy="2477595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/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3" name="TextBox 52"/>
                <p:cNvSpPr txBox="1"/>
                <p:nvPr/>
              </p:nvSpPr>
              <p:spPr>
                <a:xfrm>
                  <a:off x="4526764" y="3945893"/>
                  <a:ext cx="471924" cy="333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t-2</a:t>
                  </a:r>
                  <a:endParaRPr lang="en-US" sz="2000" dirty="0"/>
                </a:p>
              </p:txBody>
            </p:sp>
          </p:grpSp>
          <p:cxnSp>
            <p:nvCxnSpPr>
              <p:cNvPr id="60" name="Straight Arrow Connector 59"/>
              <p:cNvCxnSpPr>
                <a:cxnSpLocks/>
                <a:stCxn id="54" idx="6"/>
                <a:endCxn id="11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cxnSpLocks/>
                <a:stCxn id="56" idx="0"/>
                <a:endCxn id="54" idx="4"/>
              </p:cNvCxnSpPr>
              <p:nvPr/>
            </p:nvCxnSpPr>
            <p:spPr>
              <a:xfrm flipV="1">
                <a:off x="6070209" y="4296473"/>
                <a:ext cx="1" cy="55156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6562578" y="3890921"/>
              <a:ext cx="1259060" cy="2580217"/>
              <a:chOff x="5577839" y="3890922"/>
              <a:chExt cx="1259060" cy="258021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5577839" y="3890922"/>
                <a:ext cx="984739" cy="2580217"/>
                <a:chOff x="4227341" y="3904989"/>
                <a:chExt cx="984739" cy="2580217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4227341" y="3904989"/>
                  <a:ext cx="984739" cy="2580217"/>
                  <a:chOff x="3531051" y="4007611"/>
                  <a:chExt cx="984739" cy="2477595"/>
                </a:xfrm>
              </p:grpSpPr>
              <p:sp>
                <p:nvSpPr>
                  <p:cNvPr id="81" name="Oval 80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0" name="TextBox 79"/>
                <p:cNvSpPr txBox="1"/>
                <p:nvPr/>
              </p:nvSpPr>
              <p:spPr>
                <a:xfrm>
                  <a:off x="4557547" y="3950036"/>
                  <a:ext cx="349925" cy="333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800" dirty="0"/>
                    <a:t>t-1</a:t>
                  </a:r>
                </a:p>
              </p:txBody>
            </p:sp>
          </p:grpSp>
          <p:cxnSp>
            <p:nvCxnSpPr>
              <p:cNvPr id="76" name="Straight Arrow Connector 75"/>
              <p:cNvCxnSpPr>
                <a:cxnSpLocks/>
                <a:endCxn id="83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7558450" y="3899796"/>
              <a:ext cx="1259060" cy="2572846"/>
              <a:chOff x="5577839" y="3890922"/>
              <a:chExt cx="1259060" cy="2572846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577839" y="3890922"/>
                <a:ext cx="984739" cy="2572846"/>
                <a:chOff x="4227341" y="3904989"/>
                <a:chExt cx="984739" cy="2572846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4227341" y="3904989"/>
                  <a:ext cx="984739" cy="2572846"/>
                  <a:chOff x="3531051" y="4007611"/>
                  <a:chExt cx="984739" cy="2470517"/>
                </a:xfrm>
              </p:grpSpPr>
              <p:sp>
                <p:nvSpPr>
                  <p:cNvPr id="93" name="Oval 92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3531051" y="4919584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4634940" y="3929947"/>
                  <a:ext cx="181688" cy="333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800" dirty="0"/>
                    <a:t>t</a:t>
                  </a:r>
                </a:p>
              </p:txBody>
            </p:sp>
          </p:grpSp>
          <p:cxnSp>
            <p:nvCxnSpPr>
              <p:cNvPr id="88" name="Straight Arrow Connector 87"/>
              <p:cNvCxnSpPr/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9B8F9-9498-FE41-BC8F-7F9D2EAC2DFA}"/>
                  </a:ext>
                </a:extLst>
              </p:cNvPr>
              <p:cNvSpPr txBox="1"/>
              <p:nvPr/>
            </p:nvSpPr>
            <p:spPr>
              <a:xfrm>
                <a:off x="2200070" y="3373734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9B8F9-9498-FE41-BC8F-7F9D2EAC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070" y="3373734"/>
                <a:ext cx="1043701" cy="430887"/>
              </a:xfrm>
              <a:prstGeom prst="rect">
                <a:avLst/>
              </a:prstGeom>
              <a:blipFill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83EE34-B12C-E044-80CA-7D69B50693F6}"/>
                  </a:ext>
                </a:extLst>
              </p:cNvPr>
              <p:cNvSpPr txBox="1"/>
              <p:nvPr/>
            </p:nvSpPr>
            <p:spPr>
              <a:xfrm>
                <a:off x="1895671" y="4834499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83EE34-B12C-E044-80CA-7D69B5069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671" y="4834499"/>
                <a:ext cx="1043701" cy="430887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61A5F7-015B-504A-B82F-E7B8B585C27B}"/>
                  </a:ext>
                </a:extLst>
              </p:cNvPr>
              <p:cNvSpPr txBox="1"/>
              <p:nvPr/>
            </p:nvSpPr>
            <p:spPr>
              <a:xfrm>
                <a:off x="3857641" y="3373734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61A5F7-015B-504A-B82F-E7B8B585C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41" y="3373734"/>
                <a:ext cx="1043701" cy="430887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16CAE6-9F66-C74E-B325-B887D8D9E8CC}"/>
                  </a:ext>
                </a:extLst>
              </p:cNvPr>
              <p:cNvSpPr txBox="1"/>
              <p:nvPr/>
            </p:nvSpPr>
            <p:spPr>
              <a:xfrm>
                <a:off x="3553242" y="4834499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16CAE6-9F66-C74E-B325-B887D8D9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42" y="4834499"/>
                <a:ext cx="1043701" cy="430887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4C0211-E227-6241-BAF8-568B5A392CF7}"/>
                  </a:ext>
                </a:extLst>
              </p:cNvPr>
              <p:cNvSpPr txBox="1"/>
              <p:nvPr/>
            </p:nvSpPr>
            <p:spPr>
              <a:xfrm>
                <a:off x="5514900" y="3429821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4C0211-E227-6241-BAF8-568B5A392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00" y="3429821"/>
                <a:ext cx="1043701" cy="430887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718A54-9F2F-AF45-8B4F-505211D694E0}"/>
                  </a:ext>
                </a:extLst>
              </p:cNvPr>
              <p:cNvSpPr txBox="1"/>
              <p:nvPr/>
            </p:nvSpPr>
            <p:spPr>
              <a:xfrm>
                <a:off x="5210501" y="4890586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718A54-9F2F-AF45-8B4F-505211D69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01" y="4890586"/>
                <a:ext cx="1043701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8E19E97A-85A3-3F4A-AB85-2AF5F1F1DE94}"/>
              </a:ext>
            </a:extLst>
          </p:cNvPr>
          <p:cNvSpPr txBox="1">
            <a:spLocks/>
          </p:cNvSpPr>
          <p:nvPr/>
        </p:nvSpPr>
        <p:spPr>
          <a:xfrm>
            <a:off x="7313164" y="1269234"/>
            <a:ext cx="4517130" cy="507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entire new set of weights for EACH time step.</a:t>
            </a:r>
          </a:p>
          <a:p>
            <a:r>
              <a:rPr lang="en-US" dirty="0"/>
              <a:t>Audio is sampled at 44,100 times per second</a:t>
            </a:r>
          </a:p>
          <a:p>
            <a:r>
              <a:rPr lang="en-US" dirty="0"/>
              <a:t>The number of past time steps you could consider is limited by the architecture.</a:t>
            </a:r>
          </a:p>
          <a:p>
            <a:r>
              <a:rPr lang="en-US" dirty="0"/>
              <a:t>The number of weights to learn quickly gets out of control.</a:t>
            </a:r>
          </a:p>
        </p:txBody>
      </p:sp>
    </p:spTree>
    <p:extLst>
      <p:ext uri="{BB962C8B-B14F-4D97-AF65-F5344CB8AC3E}">
        <p14:creationId xmlns:p14="http://schemas.microsoft.com/office/powerpoint/2010/main" val="573779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an idea from CNNs and HMMs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435332" y="2404665"/>
            <a:ext cx="4976184" cy="4053963"/>
            <a:chOff x="5577839" y="3890921"/>
            <a:chExt cx="2965350" cy="2581721"/>
          </a:xfrm>
        </p:grpSpPr>
        <p:grpSp>
          <p:nvGrpSpPr>
            <p:cNvPr id="73" name="Group 72"/>
            <p:cNvGrpSpPr/>
            <p:nvPr/>
          </p:nvGrpSpPr>
          <p:grpSpPr>
            <a:xfrm>
              <a:off x="5577839" y="3890922"/>
              <a:ext cx="1259060" cy="2580217"/>
              <a:chOff x="5577839" y="3890922"/>
              <a:chExt cx="1259060" cy="258021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5577839" y="3890922"/>
                <a:ext cx="984739" cy="2580217"/>
                <a:chOff x="4227341" y="3904989"/>
                <a:chExt cx="984739" cy="2580217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4227341" y="3904989"/>
                  <a:ext cx="984739" cy="2580217"/>
                  <a:chOff x="3531051" y="4007611"/>
                  <a:chExt cx="984739" cy="2477595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/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3" name="TextBox 52"/>
                <p:cNvSpPr txBox="1"/>
                <p:nvPr/>
              </p:nvSpPr>
              <p:spPr>
                <a:xfrm>
                  <a:off x="4526764" y="3945893"/>
                  <a:ext cx="471924" cy="254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2000" dirty="0"/>
                </a:p>
              </p:txBody>
            </p:sp>
          </p:grpSp>
          <p:cxnSp>
            <p:nvCxnSpPr>
              <p:cNvPr id="60" name="Straight Arrow Connector 59"/>
              <p:cNvCxnSpPr>
                <a:cxnSpLocks/>
                <a:stCxn id="54" idx="6"/>
                <a:endCxn id="11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cxnSpLocks/>
                <a:stCxn id="56" idx="0"/>
                <a:endCxn id="54" idx="4"/>
              </p:cNvCxnSpPr>
              <p:nvPr/>
            </p:nvCxnSpPr>
            <p:spPr>
              <a:xfrm flipV="1">
                <a:off x="6070209" y="4296473"/>
                <a:ext cx="1" cy="55156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6562578" y="3890921"/>
              <a:ext cx="1259060" cy="2580217"/>
              <a:chOff x="5577839" y="3890922"/>
              <a:chExt cx="1259060" cy="258021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5577839" y="3890922"/>
                <a:ext cx="984739" cy="2580217"/>
                <a:chOff x="4227341" y="3904989"/>
                <a:chExt cx="984739" cy="2580217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4227341" y="3904989"/>
                  <a:ext cx="984739" cy="2580217"/>
                  <a:chOff x="3531051" y="4007611"/>
                  <a:chExt cx="984739" cy="2477595"/>
                </a:xfrm>
              </p:grpSpPr>
              <p:sp>
                <p:nvSpPr>
                  <p:cNvPr id="81" name="Oval 80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0" name="TextBox 79"/>
                <p:cNvSpPr txBox="1"/>
                <p:nvPr/>
              </p:nvSpPr>
              <p:spPr>
                <a:xfrm>
                  <a:off x="4677468" y="3950036"/>
                  <a:ext cx="110082" cy="333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2800" dirty="0"/>
                </a:p>
              </p:txBody>
            </p:sp>
          </p:grpSp>
          <p:cxnSp>
            <p:nvCxnSpPr>
              <p:cNvPr id="76" name="Straight Arrow Connector 75"/>
              <p:cNvCxnSpPr>
                <a:cxnSpLocks/>
                <a:endCxn id="83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7558450" y="3899796"/>
              <a:ext cx="984739" cy="2572846"/>
              <a:chOff x="5577839" y="3890922"/>
              <a:chExt cx="984739" cy="2572846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577839" y="3890922"/>
                <a:ext cx="984739" cy="2572846"/>
                <a:chOff x="3531051" y="4007611"/>
                <a:chExt cx="984739" cy="2470517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3805372" y="4007611"/>
                  <a:ext cx="436098" cy="3894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531051" y="4919584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9" name="Straight Arrow Connector 88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9B8F9-9498-FE41-BC8F-7F9D2EAC2DFA}"/>
                  </a:ext>
                </a:extLst>
              </p:cNvPr>
              <p:cNvSpPr txBox="1"/>
              <p:nvPr/>
            </p:nvSpPr>
            <p:spPr>
              <a:xfrm>
                <a:off x="2085434" y="3385604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9B8F9-9498-FE41-BC8F-7F9D2EAC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34" y="3385604"/>
                <a:ext cx="1043701" cy="430887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83EE34-B12C-E044-80CA-7D69B50693F6}"/>
                  </a:ext>
                </a:extLst>
              </p:cNvPr>
              <p:cNvSpPr txBox="1"/>
              <p:nvPr/>
            </p:nvSpPr>
            <p:spPr>
              <a:xfrm>
                <a:off x="1895671" y="4834499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83EE34-B12C-E044-80CA-7D69B5069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671" y="4834499"/>
                <a:ext cx="1043701" cy="430887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16CAE6-9F66-C74E-B325-B887D8D9E8CC}"/>
                  </a:ext>
                </a:extLst>
              </p:cNvPr>
              <p:cNvSpPr txBox="1"/>
              <p:nvPr/>
            </p:nvSpPr>
            <p:spPr>
              <a:xfrm>
                <a:off x="3553242" y="4834499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16CAE6-9F66-C74E-B325-B887D8D9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42" y="4834499"/>
                <a:ext cx="1043701" cy="430887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718A54-9F2F-AF45-8B4F-505211D694E0}"/>
                  </a:ext>
                </a:extLst>
              </p:cNvPr>
              <p:cNvSpPr txBox="1"/>
              <p:nvPr/>
            </p:nvSpPr>
            <p:spPr>
              <a:xfrm>
                <a:off x="5210501" y="4890586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718A54-9F2F-AF45-8B4F-505211D69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01" y="4890586"/>
                <a:ext cx="1043701" cy="430887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8E19E97A-85A3-3F4A-AB85-2AF5F1F1DE94}"/>
              </a:ext>
            </a:extLst>
          </p:cNvPr>
          <p:cNvSpPr txBox="1">
            <a:spLocks/>
          </p:cNvSpPr>
          <p:nvPr/>
        </p:nvSpPr>
        <p:spPr>
          <a:xfrm>
            <a:off x="7313164" y="1269234"/>
            <a:ext cx="4517130" cy="507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Markov property: The state of the world can be captured by knowing current state + immediately previous state</a:t>
            </a:r>
          </a:p>
          <a:p>
            <a:r>
              <a:rPr lang="en-US" dirty="0"/>
              <a:t>Markov models use recurrent connections</a:t>
            </a:r>
          </a:p>
          <a:p>
            <a:r>
              <a:rPr lang="en-US" dirty="0"/>
              <a:t>CNNs use the same set of shared weights on different parts of the input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336660F-EE75-C740-8981-D287FBAD1497}"/>
              </a:ext>
            </a:extLst>
          </p:cNvPr>
          <p:cNvCxnSpPr>
            <a:cxnSpLocks/>
          </p:cNvCxnSpPr>
          <p:nvPr/>
        </p:nvCxnSpPr>
        <p:spPr>
          <a:xfrm flipV="1">
            <a:off x="2250210" y="1687437"/>
            <a:ext cx="11370" cy="71722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9042D91-6194-BB4E-8691-89935BC07F0A}"/>
              </a:ext>
            </a:extLst>
          </p:cNvPr>
          <p:cNvCxnSpPr>
            <a:cxnSpLocks/>
          </p:cNvCxnSpPr>
          <p:nvPr/>
        </p:nvCxnSpPr>
        <p:spPr>
          <a:xfrm flipV="1">
            <a:off x="3924189" y="1687437"/>
            <a:ext cx="11370" cy="71722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3898B02-4B2C-6845-B517-DD3250CE2663}"/>
              </a:ext>
            </a:extLst>
          </p:cNvPr>
          <p:cNvCxnSpPr>
            <a:cxnSpLocks/>
          </p:cNvCxnSpPr>
          <p:nvPr/>
        </p:nvCxnSpPr>
        <p:spPr>
          <a:xfrm flipV="1">
            <a:off x="5600090" y="1701372"/>
            <a:ext cx="11370" cy="71722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07C1E4-F702-AA4B-8912-EEE7F99E1C18}"/>
              </a:ext>
            </a:extLst>
          </p:cNvPr>
          <p:cNvSpPr txBox="1"/>
          <p:nvPr/>
        </p:nvSpPr>
        <p:spPr>
          <a:xfrm>
            <a:off x="542860" y="3106655"/>
            <a:ext cx="911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</a:t>
            </a:r>
          </a:p>
          <a:p>
            <a:r>
              <a:rPr lang="en-US" dirty="0"/>
              <a:t>weights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806E5AF-E086-3A4D-AF71-F332895F0CF6}"/>
              </a:ext>
            </a:extLst>
          </p:cNvPr>
          <p:cNvSpPr txBox="1"/>
          <p:nvPr/>
        </p:nvSpPr>
        <p:spPr>
          <a:xfrm>
            <a:off x="302092" y="4726776"/>
            <a:ext cx="946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Distinct </a:t>
            </a:r>
          </a:p>
          <a:p>
            <a:r>
              <a:rPr lang="en-US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E664F8C-0FD5-3A40-BBC8-DE49583C8FAE}"/>
                  </a:ext>
                </a:extLst>
              </p:cNvPr>
              <p:cNvSpPr txBox="1"/>
              <p:nvPr/>
            </p:nvSpPr>
            <p:spPr>
              <a:xfrm>
                <a:off x="3762529" y="3374816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E664F8C-0FD5-3A40-BBC8-DE49583C8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529" y="3374816"/>
                <a:ext cx="1043701" cy="430887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2611F66-9D4D-3949-A943-7B58FE0016C9}"/>
                  </a:ext>
                </a:extLst>
              </p:cNvPr>
              <p:cNvSpPr txBox="1"/>
              <p:nvPr/>
            </p:nvSpPr>
            <p:spPr>
              <a:xfrm>
                <a:off x="5367814" y="3374815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2611F66-9D4D-3949-A943-7B58FE00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14" y="3374815"/>
                <a:ext cx="1043701" cy="430887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1997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an idea from CNNs and HMMs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2921684" y="2431066"/>
            <a:ext cx="1652501" cy="4016879"/>
            <a:chOff x="5577839" y="3905664"/>
            <a:chExt cx="984739" cy="2558104"/>
          </a:xfrm>
        </p:grpSpPr>
        <p:grpSp>
          <p:nvGrpSpPr>
            <p:cNvPr id="91" name="Group 90"/>
            <p:cNvGrpSpPr/>
            <p:nvPr/>
          </p:nvGrpSpPr>
          <p:grpSpPr>
            <a:xfrm>
              <a:off x="5577839" y="3905664"/>
              <a:ext cx="984739" cy="2558104"/>
              <a:chOff x="3531051" y="4021767"/>
              <a:chExt cx="984739" cy="245636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805372" y="4021767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531051" y="4919584"/>
                <a:ext cx="984739" cy="1558544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9" name="Straight Arrow Connector 88"/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8E19E97A-85A3-3F4A-AB85-2AF5F1F1DE94}"/>
              </a:ext>
            </a:extLst>
          </p:cNvPr>
          <p:cNvSpPr txBox="1">
            <a:spLocks/>
          </p:cNvSpPr>
          <p:nvPr/>
        </p:nvSpPr>
        <p:spPr>
          <a:xfrm>
            <a:off x="7158617" y="1787227"/>
            <a:ext cx="4517130" cy="507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If all the windows share the same input weights (like in a feature map), then we only have the same number of weights as if we had a single window.</a:t>
            </a:r>
          </a:p>
          <a:p>
            <a:r>
              <a:rPr lang="en-US" dirty="0"/>
              <a:t>This is a recurrent net.</a:t>
            </a:r>
          </a:p>
          <a:p>
            <a:r>
              <a:rPr lang="en-US" dirty="0"/>
              <a:t>How do you train this? </a:t>
            </a:r>
          </a:p>
          <a:p>
            <a:r>
              <a:rPr lang="en-US" dirty="0"/>
              <a:t>Are there any obvious limitations?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3898B02-4B2C-6845-B517-DD3250CE2663}"/>
              </a:ext>
            </a:extLst>
          </p:cNvPr>
          <p:cNvCxnSpPr>
            <a:cxnSpLocks/>
          </p:cNvCxnSpPr>
          <p:nvPr/>
        </p:nvCxnSpPr>
        <p:spPr>
          <a:xfrm flipV="1">
            <a:off x="3736566" y="1702263"/>
            <a:ext cx="11370" cy="71722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291567-922F-554E-BE78-49289C2F1509}"/>
                  </a:ext>
                </a:extLst>
              </p:cNvPr>
              <p:cNvSpPr txBox="1"/>
              <p:nvPr/>
            </p:nvSpPr>
            <p:spPr>
              <a:xfrm>
                <a:off x="3564979" y="3301845"/>
                <a:ext cx="10437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291567-922F-554E-BE78-49289C2F1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979" y="3301845"/>
                <a:ext cx="1043701" cy="553998"/>
              </a:xfrm>
              <a:prstGeom prst="rect">
                <a:avLst/>
              </a:prstGeom>
              <a:blipFill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BA458F-8BA4-1443-AC4F-65DF8E59C45E}"/>
                  </a:ext>
                </a:extLst>
              </p:cNvPr>
              <p:cNvSpPr txBox="1"/>
              <p:nvPr/>
            </p:nvSpPr>
            <p:spPr>
              <a:xfrm>
                <a:off x="3226085" y="4963947"/>
                <a:ext cx="10437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BA458F-8BA4-1443-AC4F-65DF8E59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085" y="4963947"/>
                <a:ext cx="1043701" cy="553998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0EB65FA-5ABA-3A42-95A4-183013FD21FF}"/>
              </a:ext>
            </a:extLst>
          </p:cNvPr>
          <p:cNvCxnSpPr>
            <a:cxnSpLocks/>
            <a:stCxn id="93" idx="1"/>
            <a:endCxn id="93" idx="3"/>
          </p:cNvCxnSpPr>
          <p:nvPr/>
        </p:nvCxnSpPr>
        <p:spPr>
          <a:xfrm rot="16200000" flipH="1">
            <a:off x="3264048" y="2749475"/>
            <a:ext cx="450299" cy="12700"/>
          </a:xfrm>
          <a:prstGeom prst="curvedConnector5">
            <a:avLst>
              <a:gd name="adj1" fmla="val -50766"/>
              <a:gd name="adj2" fmla="val -11147669"/>
              <a:gd name="adj3" fmla="val 190808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6AA1B1-2458-144F-AB91-F3FE66E8C54B}"/>
              </a:ext>
            </a:extLst>
          </p:cNvPr>
          <p:cNvSpPr txBox="1"/>
          <p:nvPr/>
        </p:nvSpPr>
        <p:spPr>
          <a:xfrm>
            <a:off x="601424" y="2470848"/>
            <a:ext cx="1578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Recurrent</a:t>
            </a:r>
          </a:p>
          <a:p>
            <a:r>
              <a:rPr lang="en-US" sz="2400" dirty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0514050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an idea from CNNs and HMMs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2921684" y="2431066"/>
            <a:ext cx="1652501" cy="4016879"/>
            <a:chOff x="5577839" y="3905664"/>
            <a:chExt cx="984739" cy="2558104"/>
          </a:xfrm>
        </p:grpSpPr>
        <p:grpSp>
          <p:nvGrpSpPr>
            <p:cNvPr id="91" name="Group 90"/>
            <p:cNvGrpSpPr/>
            <p:nvPr/>
          </p:nvGrpSpPr>
          <p:grpSpPr>
            <a:xfrm>
              <a:off x="5577839" y="3905664"/>
              <a:ext cx="984739" cy="2558104"/>
              <a:chOff x="3531051" y="4021767"/>
              <a:chExt cx="984739" cy="245636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805372" y="4021767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531051" y="4919584"/>
                <a:ext cx="984739" cy="1558544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9" name="Straight Arrow Connector 88"/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8E19E97A-85A3-3F4A-AB85-2AF5F1F1DE94}"/>
              </a:ext>
            </a:extLst>
          </p:cNvPr>
          <p:cNvSpPr txBox="1">
            <a:spLocks/>
          </p:cNvSpPr>
          <p:nvPr/>
        </p:nvSpPr>
        <p:spPr>
          <a:xfrm>
            <a:off x="7158617" y="1787227"/>
            <a:ext cx="4517130" cy="507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If all the windows share the same input weights (like in a feature map), then we only have the same number of weights as if we had a single window.</a:t>
            </a:r>
          </a:p>
          <a:p>
            <a:r>
              <a:rPr lang="en-US" dirty="0"/>
              <a:t>This is a recurrent net.</a:t>
            </a:r>
          </a:p>
          <a:p>
            <a:r>
              <a:rPr lang="en-US" dirty="0"/>
              <a:t>How do you train this? </a:t>
            </a:r>
          </a:p>
          <a:p>
            <a:r>
              <a:rPr lang="en-US" dirty="0"/>
              <a:t>Are there any obvious limitations?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3898B02-4B2C-6845-B517-DD3250CE2663}"/>
              </a:ext>
            </a:extLst>
          </p:cNvPr>
          <p:cNvCxnSpPr>
            <a:cxnSpLocks/>
          </p:cNvCxnSpPr>
          <p:nvPr/>
        </p:nvCxnSpPr>
        <p:spPr>
          <a:xfrm flipV="1">
            <a:off x="3736566" y="1899901"/>
            <a:ext cx="0" cy="51959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291567-922F-554E-BE78-49289C2F1509}"/>
                  </a:ext>
                </a:extLst>
              </p:cNvPr>
              <p:cNvSpPr txBox="1"/>
              <p:nvPr/>
            </p:nvSpPr>
            <p:spPr>
              <a:xfrm>
                <a:off x="3564979" y="3301845"/>
                <a:ext cx="10437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291567-922F-554E-BE78-49289C2F1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979" y="3301845"/>
                <a:ext cx="1043701" cy="553998"/>
              </a:xfrm>
              <a:prstGeom prst="rect">
                <a:avLst/>
              </a:prstGeom>
              <a:blipFill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BA458F-8BA4-1443-AC4F-65DF8E59C45E}"/>
                  </a:ext>
                </a:extLst>
              </p:cNvPr>
              <p:cNvSpPr txBox="1"/>
              <p:nvPr/>
            </p:nvSpPr>
            <p:spPr>
              <a:xfrm>
                <a:off x="3226085" y="4963947"/>
                <a:ext cx="10437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BA458F-8BA4-1443-AC4F-65DF8E59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085" y="4963947"/>
                <a:ext cx="1043701" cy="553998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65E41DF-5054-2A4F-AB44-178D5B9C37B4}"/>
              </a:ext>
            </a:extLst>
          </p:cNvPr>
          <p:cNvCxnSpPr>
            <a:cxnSpLocks/>
          </p:cNvCxnSpPr>
          <p:nvPr/>
        </p:nvCxnSpPr>
        <p:spPr>
          <a:xfrm>
            <a:off x="4113846" y="2789680"/>
            <a:ext cx="8702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8C45EC-84B8-8342-8AA6-5DF27F9AB74C}"/>
              </a:ext>
            </a:extLst>
          </p:cNvPr>
          <p:cNvCxnSpPr>
            <a:cxnSpLocks/>
          </p:cNvCxnSpPr>
          <p:nvPr/>
        </p:nvCxnSpPr>
        <p:spPr>
          <a:xfrm>
            <a:off x="2525778" y="2789680"/>
            <a:ext cx="8702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A5F8E4-7C6F-624C-87EC-9636D50BA03F}"/>
              </a:ext>
            </a:extLst>
          </p:cNvPr>
          <p:cNvSpPr txBox="1"/>
          <p:nvPr/>
        </p:nvSpPr>
        <p:spPr>
          <a:xfrm>
            <a:off x="807697" y="2558847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 from t-1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FF286-B8BC-424B-8AB3-70D600514BAF}"/>
              </a:ext>
            </a:extLst>
          </p:cNvPr>
          <p:cNvSpPr txBox="1"/>
          <p:nvPr/>
        </p:nvSpPr>
        <p:spPr>
          <a:xfrm>
            <a:off x="4950198" y="2558847"/>
            <a:ext cx="123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to t+1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374EB3-C076-A14F-95A5-C2E5F959B947}"/>
              </a:ext>
            </a:extLst>
          </p:cNvPr>
          <p:cNvSpPr txBox="1"/>
          <p:nvPr/>
        </p:nvSpPr>
        <p:spPr>
          <a:xfrm>
            <a:off x="2796553" y="1575972"/>
            <a:ext cx="20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output</a:t>
            </a:r>
          </a:p>
        </p:txBody>
      </p:sp>
    </p:spTree>
    <p:extLst>
      <p:ext uri="{BB962C8B-B14F-4D97-AF65-F5344CB8AC3E}">
        <p14:creationId xmlns:p14="http://schemas.microsoft.com/office/powerpoint/2010/main" val="2648532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through time: “Unrolling”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9929"/>
            <a:ext cx="10515600" cy="4351338"/>
          </a:xfrm>
        </p:spPr>
        <p:txBody>
          <a:bodyPr/>
          <a:lstStyle/>
          <a:p>
            <a:r>
              <a:rPr lang="en-US" dirty="0"/>
              <a:t>Pick a number of steps over which you’re going to “unroll” the net.</a:t>
            </a:r>
          </a:p>
          <a:p>
            <a:r>
              <a:rPr lang="en-US" dirty="0"/>
              <a:t>Treat it like you’re training a convolutional neural net</a:t>
            </a:r>
          </a:p>
          <a:p>
            <a:r>
              <a:rPr lang="en-US" dirty="0"/>
              <a:t>Pick the number of steps based on your frenemy: Exponential decay</a:t>
            </a:r>
          </a:p>
          <a:p>
            <a:endParaRPr lang="en-US" dirty="0"/>
          </a:p>
        </p:txBody>
      </p:sp>
      <p:pic>
        <p:nvPicPr>
          <p:cNvPr id="43" name="pasted-image-small.png" descr="pasted-image-small.png"/>
          <p:cNvPicPr>
            <a:picLocks noChangeAspect="1"/>
          </p:cNvPicPr>
          <p:nvPr/>
        </p:nvPicPr>
        <p:blipFill rotWithShape="1">
          <a:blip r:embed="rId2"/>
          <a:srcRect l="7194" t="27924" b="64760"/>
          <a:stretch/>
        </p:blipFill>
        <p:spPr>
          <a:xfrm>
            <a:off x="1485028" y="4855692"/>
            <a:ext cx="9073661" cy="16599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546E088-17A4-594D-9BE3-A3CB019DDE3B}"/>
              </a:ext>
            </a:extLst>
          </p:cNvPr>
          <p:cNvGrpSpPr/>
          <p:nvPr/>
        </p:nvGrpSpPr>
        <p:grpSpPr>
          <a:xfrm>
            <a:off x="1485028" y="3446598"/>
            <a:ext cx="1259060" cy="3034905"/>
            <a:chOff x="5577839" y="3436234"/>
            <a:chExt cx="1259060" cy="303490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DE224B5-C9DA-4A47-9E88-6481C90F9FA2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4A35792-EAD0-0F49-B343-4AA281DECC46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A8E693D-17BC-FD4A-A54C-79210432F18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49444BA-CB8E-CB4D-9C1C-C0AF72C1CAF6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B510259-61D9-7542-BEFF-CF51B1A04C0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0B586907-4EDD-FA43-9C2C-9051A02F7DC5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77B40D93-1B53-CF48-8C19-A0A274A429B5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AC229A1-E2A6-8847-92CC-F92CB2EAA4AD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7A432F7-B63E-FD43-B444-AA49928BD270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62883BB-392F-9D44-9EF3-248B97732E68}"/>
              </a:ext>
            </a:extLst>
          </p:cNvPr>
          <p:cNvGrpSpPr/>
          <p:nvPr/>
        </p:nvGrpSpPr>
        <p:grpSpPr>
          <a:xfrm>
            <a:off x="2476449" y="3447380"/>
            <a:ext cx="1259060" cy="3034905"/>
            <a:chOff x="5577839" y="3436234"/>
            <a:chExt cx="1259060" cy="303490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BB1766EF-C50A-554E-8BA5-1C4E9EBB80FF}"/>
                </a:ext>
              </a:extLst>
            </p:cNvPr>
            <p:cNvGrpSpPr/>
            <p:nvPr/>
          </p:nvGrpSpPr>
          <p:grpSpPr>
            <a:xfrm>
              <a:off x="5577839" y="3866096"/>
              <a:ext cx="1012875" cy="2605043"/>
              <a:chOff x="4227341" y="3880163"/>
              <a:chExt cx="1012875" cy="2605043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10EA67D-8232-6240-B898-F48E8231F9B9}"/>
                  </a:ext>
                </a:extLst>
              </p:cNvPr>
              <p:cNvGrpSpPr/>
              <p:nvPr/>
            </p:nvGrpSpPr>
            <p:grpSpPr>
              <a:xfrm>
                <a:off x="4227341" y="3904989"/>
                <a:ext cx="1012875" cy="2580217"/>
                <a:chOff x="3531051" y="4007611"/>
                <a:chExt cx="1012875" cy="2477595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8EF82BE7-F83C-374C-8AA8-7E91D4E316F6}"/>
                    </a:ext>
                  </a:extLst>
                </p:cNvPr>
                <p:cNvSpPr/>
                <p:nvPr/>
              </p:nvSpPr>
              <p:spPr>
                <a:xfrm>
                  <a:off x="3805372" y="4007611"/>
                  <a:ext cx="436098" cy="3894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4CFEA635-4298-6842-AB6F-0C9A624C1AEA}"/>
                    </a:ext>
                  </a:extLst>
                </p:cNvPr>
                <p:cNvGrpSpPr/>
                <p:nvPr/>
              </p:nvGrpSpPr>
              <p:grpSpPr>
                <a:xfrm>
                  <a:off x="3531051" y="4202322"/>
                  <a:ext cx="1012875" cy="2282884"/>
                  <a:chOff x="3531051" y="4202322"/>
                  <a:chExt cx="1012875" cy="2282884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20756936-65F4-9742-B7D2-5758CB836FB1}"/>
                      </a:ext>
                    </a:extLst>
                  </p:cNvPr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5858A87-FE9A-4D4E-B1C7-43F6E16C319A}"/>
                      </a:ext>
                    </a:extLst>
                  </p:cNvPr>
                  <p:cNvCxnSpPr/>
                  <p:nvPr/>
                </p:nvCxnSpPr>
                <p:spPr>
                  <a:xfrm>
                    <a:off x="4241470" y="4202322"/>
                    <a:ext cx="302456" cy="72434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43F2A4F4-3027-9449-B170-0947AECD355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59188" y="4202322"/>
                    <a:ext cx="246184" cy="82641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7F535AE-259F-0E40-BA17-13C9C591905D}"/>
                  </a:ext>
                </a:extLst>
              </p:cNvPr>
              <p:cNvSpPr txBox="1"/>
              <p:nvPr/>
            </p:nvSpPr>
            <p:spPr>
              <a:xfrm>
                <a:off x="4627345" y="388016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A57F507-A584-B44F-A2BC-DF4A87770855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2EB58C2B-1F47-274A-84B8-60B702567B61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FFDAA16-8118-5541-9660-8BC18F6FF2F2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5F861A-EAED-9243-AFF3-3E3B8143DC8F}"/>
              </a:ext>
            </a:extLst>
          </p:cNvPr>
          <p:cNvGrpSpPr/>
          <p:nvPr/>
        </p:nvGrpSpPr>
        <p:grpSpPr>
          <a:xfrm>
            <a:off x="3454657" y="3447251"/>
            <a:ext cx="1259060" cy="3034905"/>
            <a:chOff x="5577839" y="3436234"/>
            <a:chExt cx="1259060" cy="303490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175FAA0-27E5-DB4B-A932-3A59C516E053}"/>
                </a:ext>
              </a:extLst>
            </p:cNvPr>
            <p:cNvGrpSpPr/>
            <p:nvPr/>
          </p:nvGrpSpPr>
          <p:grpSpPr>
            <a:xfrm>
              <a:off x="5577839" y="3866096"/>
              <a:ext cx="1012875" cy="2605043"/>
              <a:chOff x="4227341" y="3880163"/>
              <a:chExt cx="1012875" cy="2605043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17D55AA-E991-8245-8A79-794E30E504AF}"/>
                  </a:ext>
                </a:extLst>
              </p:cNvPr>
              <p:cNvGrpSpPr/>
              <p:nvPr/>
            </p:nvGrpSpPr>
            <p:grpSpPr>
              <a:xfrm>
                <a:off x="4227341" y="3904989"/>
                <a:ext cx="1012875" cy="2580217"/>
                <a:chOff x="3531051" y="4007611"/>
                <a:chExt cx="1012875" cy="2477595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A9CE871F-F0D7-4B44-9269-5C3EDEAAD265}"/>
                    </a:ext>
                  </a:extLst>
                </p:cNvPr>
                <p:cNvSpPr/>
                <p:nvPr/>
              </p:nvSpPr>
              <p:spPr>
                <a:xfrm>
                  <a:off x="3805372" y="4007611"/>
                  <a:ext cx="436098" cy="3894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068065F5-0903-5E49-849B-E2C889019E62}"/>
                    </a:ext>
                  </a:extLst>
                </p:cNvPr>
                <p:cNvGrpSpPr/>
                <p:nvPr/>
              </p:nvGrpSpPr>
              <p:grpSpPr>
                <a:xfrm>
                  <a:off x="3531051" y="4202322"/>
                  <a:ext cx="1012875" cy="2282884"/>
                  <a:chOff x="3531051" y="4202322"/>
                  <a:chExt cx="1012875" cy="2282884"/>
                </a:xfrm>
              </p:grpSpPr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A1E166EA-3814-634C-B304-A1B9340E2C44}"/>
                      </a:ext>
                    </a:extLst>
                  </p:cNvPr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9470EFA9-6154-ED4D-B5E7-FBA709A8209A}"/>
                      </a:ext>
                    </a:extLst>
                  </p:cNvPr>
                  <p:cNvCxnSpPr/>
                  <p:nvPr/>
                </p:nvCxnSpPr>
                <p:spPr>
                  <a:xfrm>
                    <a:off x="4241470" y="4202322"/>
                    <a:ext cx="302456" cy="72434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96775FE9-CB22-234C-B1FC-6BFE63A3FE8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59188" y="4202322"/>
                    <a:ext cx="246184" cy="82641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5A9EAB6-DB95-EC44-9A2D-676C8C4FD70F}"/>
                  </a:ext>
                </a:extLst>
              </p:cNvPr>
              <p:cNvSpPr txBox="1"/>
              <p:nvPr/>
            </p:nvSpPr>
            <p:spPr>
              <a:xfrm>
                <a:off x="4627345" y="388016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81E0666-4B12-FE4E-B06D-1421F817F247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84766AF5-E504-514D-8924-564FE70815F3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B8A6B3A-2C51-7B4C-BD94-75D9004DE2C5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E2117B4-F9DF-C142-98BB-B223DA09BB50}"/>
              </a:ext>
            </a:extLst>
          </p:cNvPr>
          <p:cNvGrpSpPr/>
          <p:nvPr/>
        </p:nvGrpSpPr>
        <p:grpSpPr>
          <a:xfrm>
            <a:off x="4446078" y="3448033"/>
            <a:ext cx="1259060" cy="3034905"/>
            <a:chOff x="5577839" y="3436234"/>
            <a:chExt cx="1259060" cy="3034905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2C27CA6-1F38-1F4C-9362-0C3708FD41E0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6C0CBCD-1B72-944A-BD29-3B1F7287FF20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98E3E7D-6B43-4848-BBC2-5D06D37AE0BE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152F1145-50D7-D94C-B2E7-640652D1D07D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BC9FFE74-0E16-E441-A57A-97887A0AE232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3FDD17D0-01EE-0647-B2C5-3DE46BC02C88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6D944905-972E-1147-8B83-C6394BE28FD3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60FDAE95-29A3-FC49-96B1-EDA705C2E0BA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27B4B2EB-6ACF-904C-A773-B0EF8FF6D525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5319124-8325-4C42-B332-65880B3EB59D}"/>
              </a:ext>
            </a:extLst>
          </p:cNvPr>
          <p:cNvGrpSpPr/>
          <p:nvPr/>
        </p:nvGrpSpPr>
        <p:grpSpPr>
          <a:xfrm>
            <a:off x="5437199" y="3447251"/>
            <a:ext cx="1259060" cy="3034905"/>
            <a:chOff x="5577839" y="3436234"/>
            <a:chExt cx="1259060" cy="3034905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AE2AEA0-524D-4141-88DE-883E71820C1E}"/>
                </a:ext>
              </a:extLst>
            </p:cNvPr>
            <p:cNvGrpSpPr/>
            <p:nvPr/>
          </p:nvGrpSpPr>
          <p:grpSpPr>
            <a:xfrm>
              <a:off x="5577839" y="3866096"/>
              <a:ext cx="1012875" cy="2605043"/>
              <a:chOff x="4227341" y="3880163"/>
              <a:chExt cx="1012875" cy="2605043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34707EEB-6D37-1D4B-888E-EB8B10C00091}"/>
                  </a:ext>
                </a:extLst>
              </p:cNvPr>
              <p:cNvGrpSpPr/>
              <p:nvPr/>
            </p:nvGrpSpPr>
            <p:grpSpPr>
              <a:xfrm>
                <a:off x="4227341" y="3904989"/>
                <a:ext cx="1012875" cy="2580217"/>
                <a:chOff x="3531051" y="4007611"/>
                <a:chExt cx="1012875" cy="2477595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E95B67A-03AD-894F-B15B-D7DB1D485F83}"/>
                    </a:ext>
                  </a:extLst>
                </p:cNvPr>
                <p:cNvSpPr/>
                <p:nvPr/>
              </p:nvSpPr>
              <p:spPr>
                <a:xfrm>
                  <a:off x="3805372" y="4007611"/>
                  <a:ext cx="436098" cy="3894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9D557C3B-7D19-044D-AD93-32826D48995B}"/>
                    </a:ext>
                  </a:extLst>
                </p:cNvPr>
                <p:cNvGrpSpPr/>
                <p:nvPr/>
              </p:nvGrpSpPr>
              <p:grpSpPr>
                <a:xfrm>
                  <a:off x="3531051" y="4202322"/>
                  <a:ext cx="1012875" cy="2282884"/>
                  <a:chOff x="3531051" y="4202322"/>
                  <a:chExt cx="1012875" cy="2282884"/>
                </a:xfrm>
              </p:grpSpPr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F07FCD9F-95D7-C043-9796-78B5FC2153B7}"/>
                      </a:ext>
                    </a:extLst>
                  </p:cNvPr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3F482713-0FF3-F04F-9691-31F3A1C46996}"/>
                      </a:ext>
                    </a:extLst>
                  </p:cNvPr>
                  <p:cNvCxnSpPr/>
                  <p:nvPr/>
                </p:nvCxnSpPr>
                <p:spPr>
                  <a:xfrm>
                    <a:off x="4241470" y="4202322"/>
                    <a:ext cx="302456" cy="72434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4125C4FC-CF3C-1646-AE82-15EF5F15D8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59188" y="4202322"/>
                    <a:ext cx="246184" cy="82641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5977902-89E3-6A4C-A105-BD47901CFCFC}"/>
                  </a:ext>
                </a:extLst>
              </p:cNvPr>
              <p:cNvSpPr txBox="1"/>
              <p:nvPr/>
            </p:nvSpPr>
            <p:spPr>
              <a:xfrm>
                <a:off x="4627345" y="388016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096D40FD-8894-AB4F-A9F5-A6C68A14EDA5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7B1481F2-46F9-E54B-A67B-202EC2C2DB0D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6CAD9513-7E76-0D41-972E-9EE58CBE2428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9634E69-0888-7444-BDEC-58EEECFC8825}"/>
              </a:ext>
            </a:extLst>
          </p:cNvPr>
          <p:cNvGrpSpPr/>
          <p:nvPr/>
        </p:nvGrpSpPr>
        <p:grpSpPr>
          <a:xfrm>
            <a:off x="6428620" y="3448033"/>
            <a:ext cx="1259060" cy="3034905"/>
            <a:chOff x="5577839" y="3436234"/>
            <a:chExt cx="1259060" cy="303490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822F56-ED75-5D45-8AD2-F693043A5020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B415A1C-1A0E-0D42-B7AF-577FC64DDBCE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6860431-8DAA-B646-BA9F-87FA87A7B234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0324043-0AD3-8C4E-AAC6-D2DDFBDC7DD3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8FDC02FE-A01D-DE41-A285-242B15C35AF5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8CE2CD68-C7D9-854B-80CC-8FFBC7E3CA36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0FF40CF-1497-5144-B237-E93DAD0CE344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08D79E7-E943-1F4E-9905-1EDFE128CF3C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33719D21-27CB-C246-B423-DCCD4163AD88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F1220D-B50E-5243-BD1A-A69523F08960}"/>
              </a:ext>
            </a:extLst>
          </p:cNvPr>
          <p:cNvGrpSpPr/>
          <p:nvPr/>
        </p:nvGrpSpPr>
        <p:grpSpPr>
          <a:xfrm>
            <a:off x="7406828" y="3447904"/>
            <a:ext cx="1259060" cy="3034905"/>
            <a:chOff x="5577839" y="3436234"/>
            <a:chExt cx="1259060" cy="3034905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C7C5865-29D3-1240-8139-E0D8C431B091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5CBA4CF-9EC7-FC47-9688-F164142C951C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391EFC00-172F-6341-8EE0-6870201F1006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305E864-9DF8-AA43-903D-37A46A4D70B9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2695D1A0-0D71-4243-AB6D-33375F097EAE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15989BBD-94AA-E945-9B78-E100F11FC708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F8DAD75F-742E-8241-A515-0AB1002459A6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F4FB88A-4A08-244F-82AD-A94B9BB7BE18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18678DA-0D7B-7E48-991F-6A4553F3FD91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6D2617E-8E9B-5F4A-B001-FE00A7D71790}"/>
              </a:ext>
            </a:extLst>
          </p:cNvPr>
          <p:cNvGrpSpPr/>
          <p:nvPr/>
        </p:nvGrpSpPr>
        <p:grpSpPr>
          <a:xfrm>
            <a:off x="8398249" y="3448686"/>
            <a:ext cx="1259060" cy="3034905"/>
            <a:chOff x="5577839" y="3436234"/>
            <a:chExt cx="1259060" cy="3034905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7BF8E93-6347-7040-94A1-EB988C9F8A0B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B60D66AF-E748-624E-AADD-F4FCBCA8DE30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D8E4744A-DEE9-1F4E-AA11-397AF267C22A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E226E8ED-8053-4B42-98D1-34010AFC19F6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3E4EC6D0-7464-FC41-873F-7C42DBA10AC5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CE2B2C27-8CBD-4A45-8D01-5A07BE621FAE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6E82AA1B-D75F-1A44-ABE6-4544C1DD8944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453937E-6C59-E044-8760-0CFDA2355113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660E8F85-0180-2E45-B53A-67FA9731AF0A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8840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Exponentially decaying influence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your network needs to connect information from a distant timestep, the influence of the earlier one tends to get lost</a:t>
            </a:r>
          </a:p>
          <a:p>
            <a:r>
              <a:rPr lang="en-US" dirty="0"/>
              <a:t>Why? Exponential decay. </a:t>
            </a:r>
          </a:p>
        </p:txBody>
      </p:sp>
      <p:pic>
        <p:nvPicPr>
          <p:cNvPr id="78" name="pasted-image-small.png" descr="pasted-image-small.png">
            <a:extLst>
              <a:ext uri="{FF2B5EF4-FFF2-40B4-BE49-F238E27FC236}">
                <a16:creationId xmlns:a16="http://schemas.microsoft.com/office/drawing/2014/main" id="{B44C4F4A-9B1F-B343-9500-AB92125E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" t="27924" b="64760"/>
          <a:stretch/>
        </p:blipFill>
        <p:spPr>
          <a:xfrm>
            <a:off x="1535399" y="4855692"/>
            <a:ext cx="9073661" cy="16599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B11C5DE-9F68-4341-8C13-1DD544E6DFBB}"/>
              </a:ext>
            </a:extLst>
          </p:cNvPr>
          <p:cNvGrpSpPr/>
          <p:nvPr/>
        </p:nvGrpSpPr>
        <p:grpSpPr>
          <a:xfrm>
            <a:off x="1575181" y="3472356"/>
            <a:ext cx="1259060" cy="3034905"/>
            <a:chOff x="5577839" y="3436234"/>
            <a:chExt cx="1259060" cy="303490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40A9099-D832-1848-BFBA-92B89F155051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AE27D9B-E64B-3345-9B64-E5CCA7CEBB45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9EC8FC9-D609-0B41-AF03-8D17E51111D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EB7A678-6E67-A446-ADB6-58EB5291653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D9CB989-61E9-BE4F-B480-70CA1CA3AA3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96C58F6-6D8B-D641-AF1C-50A3DFADAAE0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E09090B-8A56-8A41-83DA-CBBDDFBA2AD4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8726145-90C4-F14E-B3CF-72BE66E2C42A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3CA5153-41D2-AC43-A893-D0F1DFE494DB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240E54F-D330-4B46-88E8-805033D83983}"/>
              </a:ext>
            </a:extLst>
          </p:cNvPr>
          <p:cNvGrpSpPr/>
          <p:nvPr/>
        </p:nvGrpSpPr>
        <p:grpSpPr>
          <a:xfrm>
            <a:off x="2538467" y="3466209"/>
            <a:ext cx="1259060" cy="3034905"/>
            <a:chOff x="5577839" y="3436234"/>
            <a:chExt cx="1259060" cy="3034905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6A1E65C-680B-EE41-A4AB-01E2D0E2E1CF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FD67DE3-BC77-FD40-B1D2-7E2518AADD7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88FFB9C-7F5D-6A42-8926-9CBF60658B0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01C2359F-B346-FA48-B40C-A3EA53825715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2A66C8F-35EF-004B-B2B9-58AF9CA83857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D8F8281-B84C-2140-BA96-32FC2F1E1BB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6510FEF-67BF-BD49-83A6-97E0D2E793AB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C4A2702-6B2F-E343-A133-99CD3EC99F0F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9455650B-9E8D-894F-8520-BF6A5DEBAC0D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577D975-9760-F24F-B313-5FBEA7CD89B4}"/>
              </a:ext>
            </a:extLst>
          </p:cNvPr>
          <p:cNvGrpSpPr/>
          <p:nvPr/>
        </p:nvGrpSpPr>
        <p:grpSpPr>
          <a:xfrm>
            <a:off x="3597019" y="3481428"/>
            <a:ext cx="1259060" cy="3034905"/>
            <a:chOff x="5577839" y="3436234"/>
            <a:chExt cx="1259060" cy="3034905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A92A726-E723-8744-B8F7-5D89E5964DF2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788325A-572F-4B4B-9719-98A6A1536060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AEDD99D4-A885-3741-9A24-FD6A1F6F2FE3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66BBF36E-3D73-914F-AF74-9EA7C36F5C83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22E5B264-8F54-C74C-89C4-862656E656B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6ED44D4-9B24-3B43-AB6F-766824A7FEDD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62838FA-0B69-9C47-8AC7-63EBBA50539A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E36A942-ADC1-C343-9F1E-97A78584CEB0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4C6C614-66A7-D34D-947A-D0DA6338DE85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5CD10DE-9F8F-7F4C-BD37-736F708094D0}"/>
              </a:ext>
            </a:extLst>
          </p:cNvPr>
          <p:cNvGrpSpPr/>
          <p:nvPr/>
        </p:nvGrpSpPr>
        <p:grpSpPr>
          <a:xfrm>
            <a:off x="4572856" y="3480775"/>
            <a:ext cx="1259060" cy="3034905"/>
            <a:chOff x="5577839" y="3436234"/>
            <a:chExt cx="1259060" cy="3034905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E722E45-49F7-D640-9E7B-0F72B4193193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23AD13B-3617-0B47-A2E5-FB8B7A876A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63543E4-77F1-8F45-8C3E-8E7FCBF1BBA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2C76610-29A5-514F-9435-0F6BEFFCD817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E8A630F-349E-C24F-94B2-B56E2B219631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918C589-105E-8240-8D2D-FF004A5DCFC5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EADC9C8D-99C2-214F-B6AB-4C1FF1393CCD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48F1EAFC-4FF3-004D-8501-988CA0AC5421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665B0A60-99B9-024A-893B-D53394610AA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7E87175-BBC7-8748-904E-5E0C737B6DC1}"/>
              </a:ext>
            </a:extLst>
          </p:cNvPr>
          <p:cNvGrpSpPr/>
          <p:nvPr/>
        </p:nvGrpSpPr>
        <p:grpSpPr>
          <a:xfrm>
            <a:off x="5579861" y="3466862"/>
            <a:ext cx="1259060" cy="3034905"/>
            <a:chOff x="5577839" y="3436234"/>
            <a:chExt cx="1259060" cy="3034905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42958B-4B25-2445-A63A-1229E016B115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CB3C1B8-594D-B54E-9FA6-F96F202B6738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78C9FBD-CC04-3E40-AFE1-6FF8853F22BA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5E1B3020-130A-4E47-9A9B-0B477858350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898A830-D2A4-CA4F-80DD-F050E76D758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7FAED362-44FD-3C42-9FEF-B584E1B07728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6DC988E-F913-924B-9EC5-E8461F5FD8E0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8EE1C71C-0619-F24D-992A-FE38C68437F8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4B3EAF9-329B-7A49-8FD5-79E1F5E75708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BCBB57E-8D53-F847-B201-FA9095C2681D}"/>
              </a:ext>
            </a:extLst>
          </p:cNvPr>
          <p:cNvGrpSpPr/>
          <p:nvPr/>
        </p:nvGrpSpPr>
        <p:grpSpPr>
          <a:xfrm>
            <a:off x="6580701" y="3466209"/>
            <a:ext cx="1259060" cy="3034905"/>
            <a:chOff x="5577839" y="3436234"/>
            <a:chExt cx="1259060" cy="3034905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4BA4D226-2434-054F-9170-CB809A9C1E87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2A2365F-487C-A541-9E60-3EE9D249BF3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AD538A60-C954-E64E-8864-87BCAEEE8BF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B9FEB73-B1C2-0946-B82B-5571264039A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5FAF7920-4E37-EF42-B289-EA05357C3DEF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5715AE11-3A9F-E249-B9BB-1E4CDB15EB32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888FDA5F-3718-3E43-AF30-EF13DEF92996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C6B5A40-2585-1645-A1B1-F00839B266C9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8674AFB6-071E-9B4A-8589-F6DDB7776C69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2DD6985-444F-AC42-BF96-BE1344CA67A4}"/>
              </a:ext>
            </a:extLst>
          </p:cNvPr>
          <p:cNvGrpSpPr/>
          <p:nvPr/>
        </p:nvGrpSpPr>
        <p:grpSpPr>
          <a:xfrm>
            <a:off x="7571032" y="3466209"/>
            <a:ext cx="1259060" cy="3034905"/>
            <a:chOff x="5577839" y="3436234"/>
            <a:chExt cx="1259060" cy="3034905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B3CF080-91D0-D249-B19B-1A157E01378D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FCBB450-D8AB-C840-97D2-58B72664E7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2D328F6B-6712-1F4C-A89B-0A1E40834DB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4FC5904-F960-2448-8658-4CF2420CB319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E5016837-13DB-E64E-A16D-9E614E634CF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B7E9361F-DD1F-1947-8334-1FD52D7FC5F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B773E4FB-5E93-F546-AB64-CD42FD2D7FB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E299FCC-A811-F349-AAF7-FD1A51E23BF6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7582752-C558-D24F-AD6F-B35B01539447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3FF9F16-4EC9-0843-B5EB-2027F7B6C5AB}"/>
              </a:ext>
            </a:extLst>
          </p:cNvPr>
          <p:cNvGrpSpPr/>
          <p:nvPr/>
        </p:nvGrpSpPr>
        <p:grpSpPr>
          <a:xfrm>
            <a:off x="8559381" y="3466209"/>
            <a:ext cx="1259060" cy="3034905"/>
            <a:chOff x="5577839" y="3436234"/>
            <a:chExt cx="1259060" cy="3034905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7A660AD-5428-034C-8D60-6E5C837DB720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44C0B75-2194-9C4B-BA99-4A80A3545279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FFCB47FC-43EF-EF48-8679-92B70C84A2B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F92C9F1F-60C4-004B-A2C6-574B9832396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23A5B4D6-373C-2844-B5E3-E979D6E7FE2E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531068-5EC9-0941-913B-E94BC72F2D4B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B6B12ACA-0087-8C4A-A0BA-9F621897E86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DEFB8B7D-8FFD-8B48-9C61-5DAE7D2635FD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97916F75-44B6-B24D-8F3C-174EEF6AC78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51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785" y="5556"/>
            <a:ext cx="11119591" cy="1325563"/>
          </a:xfrm>
        </p:spPr>
        <p:txBody>
          <a:bodyPr/>
          <a:lstStyle/>
          <a:p>
            <a:r>
              <a:rPr lang="en-US" dirty="0"/>
              <a:t>Classifies any (linearly separable) data</a:t>
            </a:r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812535" y="1988717"/>
            <a:ext cx="5149209" cy="4310551"/>
            <a:chOff x="576" y="735"/>
            <a:chExt cx="2620" cy="1751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1324" y="1175"/>
              <a:ext cx="1440" cy="8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p:cxnSp>
          <p:nvCxnSpPr>
            <p:cNvPr id="6" name="AutoShape 12"/>
            <p:cNvCxnSpPr>
              <a:cxnSpLocks noChangeShapeType="1"/>
            </p:cNvCxnSpPr>
            <p:nvPr/>
          </p:nvCxnSpPr>
          <p:spPr bwMode="auto">
            <a:xfrm flipV="1">
              <a:off x="912" y="1583"/>
              <a:ext cx="412" cy="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" name="AutoShape 13"/>
            <p:cNvCxnSpPr>
              <a:cxnSpLocks noChangeShapeType="1"/>
            </p:cNvCxnSpPr>
            <p:nvPr/>
          </p:nvCxnSpPr>
          <p:spPr bwMode="auto">
            <a:xfrm>
              <a:off x="912" y="1271"/>
              <a:ext cx="412" cy="3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AutoShape 14"/>
            <p:cNvCxnSpPr>
              <a:cxnSpLocks noChangeShapeType="1"/>
            </p:cNvCxnSpPr>
            <p:nvPr/>
          </p:nvCxnSpPr>
          <p:spPr bwMode="auto">
            <a:xfrm>
              <a:off x="1527" y="1022"/>
              <a:ext cx="8" cy="27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AutoShape 15"/>
            <p:cNvCxnSpPr>
              <a:cxnSpLocks noChangeShapeType="1"/>
            </p:cNvCxnSpPr>
            <p:nvPr/>
          </p:nvCxnSpPr>
          <p:spPr bwMode="auto">
            <a:xfrm>
              <a:off x="2764" y="1583"/>
              <a:ext cx="432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347" y="743"/>
              <a:ext cx="336" cy="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a typeface="ＭＳ Ｐゴシック" charset="0"/>
              </a:endParaRP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1570" y="943"/>
              <a:ext cx="529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i="1" dirty="0">
                  <a:latin typeface="Times New Roman" charset="0"/>
                  <a:ea typeface="ＭＳ Ｐゴシック" charset="0"/>
                </a:rPr>
                <a:t>-0.99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1393" y="735"/>
              <a:ext cx="256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i="1" dirty="0">
                  <a:latin typeface="Times New Roman" charset="0"/>
                  <a:ea typeface="ＭＳ Ｐゴシック" charset="0"/>
                </a:rPr>
                <a:t>1</a:t>
              </a:r>
              <a:endParaRPr lang="en-US" sz="2800" i="1" dirty="0"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576" y="1079"/>
              <a:ext cx="712" cy="446"/>
              <a:chOff x="816" y="1392"/>
              <a:chExt cx="712" cy="446"/>
            </a:xfrm>
          </p:grpSpPr>
          <p:sp>
            <p:nvSpPr>
              <p:cNvPr id="19" name="Oval 6"/>
              <p:cNvSpPr>
                <a:spLocks noChangeArrowheads="1"/>
              </p:cNvSpPr>
              <p:nvPr/>
            </p:nvSpPr>
            <p:spPr bwMode="auto">
              <a:xfrm>
                <a:off x="816" y="144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1173" y="1402"/>
                <a:ext cx="355" cy="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3200" b="1" i="1" dirty="0">
                    <a:latin typeface="Times New Roman" charset="0"/>
                    <a:ea typeface="ＭＳ Ｐゴシック" charset="0"/>
                  </a:rPr>
                  <a:t>0.5</a:t>
                </a:r>
              </a:p>
            </p:txBody>
          </p:sp>
          <p:sp>
            <p:nvSpPr>
              <p:cNvPr id="21" name="Text Box 22"/>
              <p:cNvSpPr txBox="1">
                <a:spLocks noChangeArrowheads="1"/>
              </p:cNvSpPr>
              <p:nvPr/>
            </p:nvSpPr>
            <p:spPr bwMode="auto">
              <a:xfrm>
                <a:off x="864" y="139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1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576" y="1655"/>
              <a:ext cx="704" cy="446"/>
              <a:chOff x="816" y="2112"/>
              <a:chExt cx="704" cy="446"/>
            </a:xfrm>
          </p:grpSpPr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816" y="2160"/>
                <a:ext cx="336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>
                  <a:ea typeface="ＭＳ Ｐゴシック" charset="0"/>
                </a:endParaRPr>
              </a:p>
            </p:txBody>
          </p:sp>
          <p:sp>
            <p:nvSpPr>
              <p:cNvPr id="17" name="Text Box 17"/>
              <p:cNvSpPr txBox="1">
                <a:spLocks noChangeArrowheads="1"/>
              </p:cNvSpPr>
              <p:nvPr/>
            </p:nvSpPr>
            <p:spPr bwMode="auto">
              <a:xfrm>
                <a:off x="1165" y="2193"/>
                <a:ext cx="355" cy="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3200" b="1" i="1" dirty="0">
                    <a:latin typeface="Times New Roman" charset="0"/>
                    <a:ea typeface="ＭＳ Ｐゴシック" charset="0"/>
                  </a:rPr>
                  <a:t>0.5</a:t>
                </a:r>
              </a:p>
            </p:txBody>
          </p:sp>
          <p:sp>
            <p:nvSpPr>
              <p:cNvPr id="18" name="Text Box 23"/>
              <p:cNvSpPr txBox="1">
                <a:spLocks noChangeArrowheads="1"/>
              </p:cNvSpPr>
              <p:nvPr/>
            </p:nvSpPr>
            <p:spPr bwMode="auto">
              <a:xfrm>
                <a:off x="864" y="2112"/>
                <a:ext cx="33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i="1">
                    <a:latin typeface="Times New Roman" charset="0"/>
                    <a:ea typeface="ＭＳ Ｐゴシック" charset="0"/>
                  </a:rPr>
                  <a:t>x</a:t>
                </a:r>
                <a:r>
                  <a:rPr lang="en-US" sz="2800" i="1" baseline="-25000">
                    <a:latin typeface="Times New Roman" charset="0"/>
                    <a:ea typeface="ＭＳ Ｐゴシック" charset="0"/>
                  </a:rPr>
                  <a:t>2</a:t>
                </a:r>
                <a:endParaRPr lang="en-US" sz="2800" i="1"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15" name="Text Box 63"/>
            <p:cNvSpPr txBox="1">
              <a:spLocks noChangeArrowheads="1"/>
            </p:cNvSpPr>
            <p:nvPr/>
          </p:nvSpPr>
          <p:spPr bwMode="auto">
            <a:xfrm>
              <a:off x="1683" y="2079"/>
              <a:ext cx="66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600" b="1">
                  <a:ea typeface="ＭＳ Ｐゴシック" charset="0"/>
                </a:rPr>
                <a:t>AND</a:t>
              </a: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6957114" y="1331119"/>
            <a:ext cx="1" cy="467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954620" y="6008972"/>
            <a:ext cx="49925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6912252" y="1856861"/>
            <a:ext cx="4462784" cy="43411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 rot="2659743">
                <a:off x="7215287" y="3617456"/>
                <a:ext cx="446443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0.5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05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−0.99=0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59743">
                <a:off x="7215287" y="3617456"/>
                <a:ext cx="446443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8920071" y="5989110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071" y="5989110"/>
                <a:ext cx="68928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6200000">
                <a:off x="6304839" y="3992874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04839" y="3992874"/>
                <a:ext cx="68928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 rot="16200000">
                <a:off x="6266687" y="1641417"/>
                <a:ext cx="6892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66687" y="1641417"/>
                <a:ext cx="689282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11026310" y="6006888"/>
            <a:ext cx="6892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/>
              <a:t>1</a:t>
            </a:r>
            <a:endParaRPr lang="en-US" sz="2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728609" y="5815572"/>
            <a:ext cx="6892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788739" y="2334374"/>
            <a:ext cx="139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 region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472411" y="4596840"/>
            <a:ext cx="139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0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391287" y="3559370"/>
                <a:ext cx="4508589" cy="1088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0&lt;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𝑒𝑙𝑠𝑒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7" y="3559370"/>
                <a:ext cx="4508589" cy="10886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6964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potential fix: Skip connections </a:t>
            </a:r>
            <a:br>
              <a:rPr lang="en-US" dirty="0"/>
            </a:br>
            <a:r>
              <a:rPr lang="en-US" dirty="0"/>
              <a:t>(used in Highway networks)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Definitely helps</a:t>
            </a:r>
          </a:p>
          <a:p>
            <a:r>
              <a:rPr lang="en-US" dirty="0"/>
              <a:t>Widely used</a:t>
            </a:r>
          </a:p>
          <a:p>
            <a:r>
              <a:rPr lang="en-US" dirty="0"/>
              <a:t>Still has limited range </a:t>
            </a:r>
          </a:p>
        </p:txBody>
      </p:sp>
      <p:pic>
        <p:nvPicPr>
          <p:cNvPr id="78" name="pasted-image-small.png" descr="pasted-image-small.png">
            <a:extLst>
              <a:ext uri="{FF2B5EF4-FFF2-40B4-BE49-F238E27FC236}">
                <a16:creationId xmlns:a16="http://schemas.microsoft.com/office/drawing/2014/main" id="{B44C4F4A-9B1F-B343-9500-AB92125E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" t="27924" b="64760"/>
          <a:stretch/>
        </p:blipFill>
        <p:spPr>
          <a:xfrm>
            <a:off x="1535399" y="4855692"/>
            <a:ext cx="9073661" cy="16599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B11C5DE-9F68-4341-8C13-1DD544E6DFBB}"/>
              </a:ext>
            </a:extLst>
          </p:cNvPr>
          <p:cNvGrpSpPr/>
          <p:nvPr/>
        </p:nvGrpSpPr>
        <p:grpSpPr>
          <a:xfrm>
            <a:off x="1575181" y="3472356"/>
            <a:ext cx="1259060" cy="3034905"/>
            <a:chOff x="5577839" y="3436234"/>
            <a:chExt cx="1259060" cy="303490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40A9099-D832-1848-BFBA-92B89F155051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AE27D9B-E64B-3345-9B64-E5CCA7CEBB45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9EC8FC9-D609-0B41-AF03-8D17E51111D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EB7A678-6E67-A446-ADB6-58EB5291653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D9CB989-61E9-BE4F-B480-70CA1CA3AA3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96C58F6-6D8B-D641-AF1C-50A3DFADAAE0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E09090B-8A56-8A41-83DA-CBBDDFBA2AD4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8726145-90C4-F14E-B3CF-72BE66E2C42A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3CA5153-41D2-AC43-A893-D0F1DFE494DB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240E54F-D330-4B46-88E8-805033D83983}"/>
              </a:ext>
            </a:extLst>
          </p:cNvPr>
          <p:cNvGrpSpPr/>
          <p:nvPr/>
        </p:nvGrpSpPr>
        <p:grpSpPr>
          <a:xfrm>
            <a:off x="2538467" y="3466209"/>
            <a:ext cx="1259060" cy="3034905"/>
            <a:chOff x="5577839" y="3436234"/>
            <a:chExt cx="1259060" cy="3034905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6A1E65C-680B-EE41-A4AB-01E2D0E2E1CF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FD67DE3-BC77-FD40-B1D2-7E2518AADD7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88FFB9C-7F5D-6A42-8926-9CBF60658B0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01C2359F-B346-FA48-B40C-A3EA53825715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2A66C8F-35EF-004B-B2B9-58AF9CA83857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D8F8281-B84C-2140-BA96-32FC2F1E1BB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6510FEF-67BF-BD49-83A6-97E0D2E793AB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C4A2702-6B2F-E343-A133-99CD3EC99F0F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9455650B-9E8D-894F-8520-BF6A5DEBAC0D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577D975-9760-F24F-B313-5FBEA7CD89B4}"/>
              </a:ext>
            </a:extLst>
          </p:cNvPr>
          <p:cNvGrpSpPr/>
          <p:nvPr/>
        </p:nvGrpSpPr>
        <p:grpSpPr>
          <a:xfrm>
            <a:off x="3597019" y="3481428"/>
            <a:ext cx="1259060" cy="3034905"/>
            <a:chOff x="5577839" y="3436234"/>
            <a:chExt cx="1259060" cy="3034905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A92A726-E723-8744-B8F7-5D89E5964DF2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788325A-572F-4B4B-9719-98A6A1536060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AEDD99D4-A885-3741-9A24-FD6A1F6F2FE3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66BBF36E-3D73-914F-AF74-9EA7C36F5C83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22E5B264-8F54-C74C-89C4-862656E656B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6ED44D4-9B24-3B43-AB6F-766824A7FEDD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62838FA-0B69-9C47-8AC7-63EBBA50539A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E36A942-ADC1-C343-9F1E-97A78584CEB0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4C6C614-66A7-D34D-947A-D0DA6338DE85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5CD10DE-9F8F-7F4C-BD37-736F708094D0}"/>
              </a:ext>
            </a:extLst>
          </p:cNvPr>
          <p:cNvGrpSpPr/>
          <p:nvPr/>
        </p:nvGrpSpPr>
        <p:grpSpPr>
          <a:xfrm>
            <a:off x="4572856" y="3480775"/>
            <a:ext cx="1259060" cy="3034905"/>
            <a:chOff x="5577839" y="3436234"/>
            <a:chExt cx="1259060" cy="3034905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E722E45-49F7-D640-9E7B-0F72B4193193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23AD13B-3617-0B47-A2E5-FB8B7A876A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63543E4-77F1-8F45-8C3E-8E7FCBF1BBA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2C76610-29A5-514F-9435-0F6BEFFCD817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E8A630F-349E-C24F-94B2-B56E2B219631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918C589-105E-8240-8D2D-FF004A5DCFC5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EADC9C8D-99C2-214F-B6AB-4C1FF1393CCD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48F1EAFC-4FF3-004D-8501-988CA0AC5421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665B0A60-99B9-024A-893B-D53394610AA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7E87175-BBC7-8748-904E-5E0C737B6DC1}"/>
              </a:ext>
            </a:extLst>
          </p:cNvPr>
          <p:cNvGrpSpPr/>
          <p:nvPr/>
        </p:nvGrpSpPr>
        <p:grpSpPr>
          <a:xfrm>
            <a:off x="5579861" y="3466862"/>
            <a:ext cx="1259060" cy="3034905"/>
            <a:chOff x="5577839" y="3436234"/>
            <a:chExt cx="1259060" cy="3034905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42958B-4B25-2445-A63A-1229E016B115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CB3C1B8-594D-B54E-9FA6-F96F202B6738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78C9FBD-CC04-3E40-AFE1-6FF8853F22BA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5E1B3020-130A-4E47-9A9B-0B477858350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898A830-D2A4-CA4F-80DD-F050E76D758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7FAED362-44FD-3C42-9FEF-B584E1B07728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6DC988E-F913-924B-9EC5-E8461F5FD8E0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8EE1C71C-0619-F24D-992A-FE38C68437F8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4B3EAF9-329B-7A49-8FD5-79E1F5E75708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BCBB57E-8D53-F847-B201-FA9095C2681D}"/>
              </a:ext>
            </a:extLst>
          </p:cNvPr>
          <p:cNvGrpSpPr/>
          <p:nvPr/>
        </p:nvGrpSpPr>
        <p:grpSpPr>
          <a:xfrm>
            <a:off x="6580701" y="3466209"/>
            <a:ext cx="1259060" cy="3034905"/>
            <a:chOff x="5577839" y="3436234"/>
            <a:chExt cx="1259060" cy="3034905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4BA4D226-2434-054F-9170-CB809A9C1E87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2A2365F-487C-A541-9E60-3EE9D249BF3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AD538A60-C954-E64E-8864-87BCAEEE8BF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B9FEB73-B1C2-0946-B82B-5571264039A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5FAF7920-4E37-EF42-B289-EA05357C3DEF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5715AE11-3A9F-E249-B9BB-1E4CDB15EB32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888FDA5F-3718-3E43-AF30-EF13DEF92996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C6B5A40-2585-1645-A1B1-F00839B266C9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8674AFB6-071E-9B4A-8589-F6DDB7776C69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2DD6985-444F-AC42-BF96-BE1344CA67A4}"/>
              </a:ext>
            </a:extLst>
          </p:cNvPr>
          <p:cNvGrpSpPr/>
          <p:nvPr/>
        </p:nvGrpSpPr>
        <p:grpSpPr>
          <a:xfrm>
            <a:off x="7571032" y="3466209"/>
            <a:ext cx="1259060" cy="3034905"/>
            <a:chOff x="5577839" y="3436234"/>
            <a:chExt cx="1259060" cy="3034905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B3CF080-91D0-D249-B19B-1A157E01378D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FCBB450-D8AB-C840-97D2-58B72664E7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2D328F6B-6712-1F4C-A89B-0A1E40834DB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4FC5904-F960-2448-8658-4CF2420CB319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E5016837-13DB-E64E-A16D-9E614E634CF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B7E9361F-DD1F-1947-8334-1FD52D7FC5F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B773E4FB-5E93-F546-AB64-CD42FD2D7FB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E299FCC-A811-F349-AAF7-FD1A51E23BF6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7582752-C558-D24F-AD6F-B35B01539447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3FF9F16-4EC9-0843-B5EB-2027F7B6C5AB}"/>
              </a:ext>
            </a:extLst>
          </p:cNvPr>
          <p:cNvGrpSpPr/>
          <p:nvPr/>
        </p:nvGrpSpPr>
        <p:grpSpPr>
          <a:xfrm>
            <a:off x="8559381" y="3466209"/>
            <a:ext cx="1259060" cy="3034905"/>
            <a:chOff x="5577839" y="3436234"/>
            <a:chExt cx="1259060" cy="3034905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7A660AD-5428-034C-8D60-6E5C837DB720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44C0B75-2194-9C4B-BA99-4A80A3545279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FFCB47FC-43EF-EF48-8679-92B70C84A2B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F92C9F1F-60C4-004B-A2C6-574B9832396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23A5B4D6-373C-2844-B5E3-E979D6E7FE2E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531068-5EC9-0941-913B-E94BC72F2D4B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B6B12ACA-0087-8C4A-A0BA-9F621897E86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DEFB8B7D-8FFD-8B48-9C61-5DAE7D2635FD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97916F75-44B6-B24D-8F3C-174EEF6AC78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8CFD43-3FFC-4947-8F7A-7E684723EB75}"/>
              </a:ext>
            </a:extLst>
          </p:cNvPr>
          <p:cNvGrpSpPr/>
          <p:nvPr/>
        </p:nvGrpSpPr>
        <p:grpSpPr>
          <a:xfrm>
            <a:off x="2538467" y="3481428"/>
            <a:ext cx="1259060" cy="3034905"/>
            <a:chOff x="5577839" y="3436234"/>
            <a:chExt cx="1259060" cy="303490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33C156D-5BD7-3441-BF7C-DF4E56949BEA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DCC70DA-B724-9E42-8E1A-5946FBDD10B9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947D3B7-C85E-8441-8ACC-70C0E60C0BD0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26A98AA-C7FB-EF4F-9CAB-A2738161F225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0AABCC5-BE81-824B-9E8B-1135E74FEC08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9672AC9-1E6B-494B-B1DE-016E23BB5CB0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E6E6452-DF48-2145-88CF-F7720F15104E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771A2E-749F-9E4E-8DD0-27014C5250CB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BFE8BDB-6C6F-9247-8924-E544430E879F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62FB9816-3246-7D4F-B394-D32327352213}"/>
              </a:ext>
            </a:extLst>
          </p:cNvPr>
          <p:cNvCxnSpPr>
            <a:cxnSpLocks/>
            <a:stCxn id="94" idx="7"/>
            <a:endCxn id="230" idx="1"/>
          </p:cNvCxnSpPr>
          <p:nvPr/>
        </p:nvCxnSpPr>
        <p:spPr>
          <a:xfrm rot="5400000" flipH="1" flipV="1">
            <a:off x="6033685" y="1131626"/>
            <a:ext cx="15219" cy="5712546"/>
          </a:xfrm>
          <a:prstGeom prst="curvedConnector3">
            <a:avLst>
              <a:gd name="adj1" fmla="val 606936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011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 Term Memories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Hochreiter</a:t>
            </a:r>
            <a:r>
              <a:rPr lang="en-US" dirty="0"/>
              <a:t>, Sepp, and Jürgen </a:t>
            </a:r>
            <a:r>
              <a:rPr lang="en-US" dirty="0" err="1"/>
              <a:t>Schmidhuber</a:t>
            </a:r>
            <a:r>
              <a:rPr lang="en-US" dirty="0"/>
              <a:t>. "Long short-term memory." </a:t>
            </a:r>
            <a:r>
              <a:rPr lang="en-US" i="1" dirty="0"/>
              <a:t>Neural computation</a:t>
            </a:r>
            <a:r>
              <a:rPr lang="en-US" dirty="0"/>
              <a:t> 9.8 (1997): 1735-1780.</a:t>
            </a:r>
          </a:p>
        </p:txBody>
      </p:sp>
    </p:spTree>
    <p:extLst>
      <p:ext uri="{BB962C8B-B14F-4D97-AF65-F5344CB8AC3E}">
        <p14:creationId xmlns:p14="http://schemas.microsoft.com/office/powerpoint/2010/main" val="20022082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0972800" cy="990600"/>
          </a:xfrm>
        </p:spPr>
        <p:txBody>
          <a:bodyPr/>
          <a:lstStyle/>
          <a:p>
            <a:r>
              <a:rPr lang="en-US" dirty="0"/>
              <a:t>Long Short Term Memory Units (LSTMs)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599" y="1560873"/>
            <a:ext cx="11291455" cy="4983163"/>
          </a:xfrm>
        </p:spPr>
        <p:txBody>
          <a:bodyPr/>
          <a:lstStyle/>
          <a:p>
            <a:r>
              <a:rPr lang="en-US" dirty="0"/>
              <a:t>Added a way of storing data over many time steps without decay</a:t>
            </a:r>
          </a:p>
          <a:p>
            <a:r>
              <a:rPr lang="en-US" dirty="0"/>
              <a:t>Let networks to handle problems with long term dependencies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D9B97-2687-F34E-8FD9-101E9FD3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2750127"/>
            <a:ext cx="7927878" cy="356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4DFDD6-D5CB-994F-A6AE-4B0BD197CF64}"/>
              </a:ext>
            </a:extLst>
          </p:cNvPr>
          <p:cNvSpPr txBox="1"/>
          <p:nvPr/>
        </p:nvSpPr>
        <p:spPr>
          <a:xfrm>
            <a:off x="848910" y="6286242"/>
            <a:ext cx="10812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from: </a:t>
            </a:r>
            <a:r>
              <a:rPr lang="en-US" sz="1600" dirty="0" err="1"/>
              <a:t>Hochreiter</a:t>
            </a:r>
            <a:r>
              <a:rPr lang="en-US" sz="1600" dirty="0"/>
              <a:t>, Sepp, and Jürgen </a:t>
            </a:r>
            <a:r>
              <a:rPr lang="en-US" sz="1600" dirty="0" err="1"/>
              <a:t>Schmidhuber</a:t>
            </a:r>
            <a:r>
              <a:rPr lang="en-US" sz="1600" dirty="0"/>
              <a:t>. "Long short-term memory." </a:t>
            </a:r>
            <a:r>
              <a:rPr lang="en-US" sz="1600" i="1" dirty="0"/>
              <a:t>Neural computation</a:t>
            </a:r>
            <a:r>
              <a:rPr lang="en-US" sz="1600" dirty="0"/>
              <a:t> 9.8 (1997): 1735-1780.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06023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0972800" cy="990600"/>
          </a:xfrm>
        </p:spPr>
        <p:txBody>
          <a:bodyPr/>
          <a:lstStyle/>
          <a:p>
            <a:r>
              <a:rPr lang="en-US" dirty="0"/>
              <a:t>LSTM training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599" y="1560873"/>
            <a:ext cx="11291455" cy="4983163"/>
          </a:xfrm>
        </p:spPr>
        <p:txBody>
          <a:bodyPr/>
          <a:lstStyle/>
          <a:p>
            <a:r>
              <a:rPr lang="en-US" dirty="0"/>
              <a:t>Error is propagated indefinitely through its memory cell (CEC) </a:t>
            </a:r>
          </a:p>
          <a:p>
            <a:r>
              <a:rPr lang="en-US" dirty="0"/>
              <a:t>Error flow back through the unit is truncated at the incoming weights.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D9B97-2687-F34E-8FD9-101E9FD3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2750127"/>
            <a:ext cx="7927878" cy="356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4DFDD6-D5CB-994F-A6AE-4B0BD197CF64}"/>
              </a:ext>
            </a:extLst>
          </p:cNvPr>
          <p:cNvSpPr txBox="1"/>
          <p:nvPr/>
        </p:nvSpPr>
        <p:spPr>
          <a:xfrm>
            <a:off x="848910" y="6286242"/>
            <a:ext cx="10812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from: </a:t>
            </a:r>
            <a:r>
              <a:rPr lang="en-US" sz="1600" dirty="0" err="1"/>
              <a:t>Hochreiter</a:t>
            </a:r>
            <a:r>
              <a:rPr lang="en-US" sz="1600" dirty="0"/>
              <a:t>, Sepp, and Jürgen </a:t>
            </a:r>
            <a:r>
              <a:rPr lang="en-US" sz="1600" dirty="0" err="1"/>
              <a:t>Schmidhuber</a:t>
            </a:r>
            <a:r>
              <a:rPr lang="en-US" sz="1600" dirty="0"/>
              <a:t>. "Long short-term memory." </a:t>
            </a:r>
            <a:r>
              <a:rPr lang="en-US" sz="1600" i="1" dirty="0"/>
              <a:t>Neural computation</a:t>
            </a:r>
            <a:r>
              <a:rPr lang="en-US" sz="1600" dirty="0"/>
              <a:t> 9.8 (1997): 1735-1780.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206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0972800" cy="990600"/>
          </a:xfrm>
        </p:spPr>
        <p:txBody>
          <a:bodyPr/>
          <a:lstStyle/>
          <a:p>
            <a:r>
              <a:rPr lang="en-US" dirty="0"/>
              <a:t>LSTM Plusses and Minuses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60873"/>
            <a:ext cx="5529944" cy="4983163"/>
          </a:xfrm>
        </p:spPr>
        <p:txBody>
          <a:bodyPr/>
          <a:lstStyle/>
          <a:p>
            <a:r>
              <a:rPr lang="en-US" dirty="0"/>
              <a:t>Let networks to handle problems with long term dependencies</a:t>
            </a:r>
          </a:p>
          <a:p>
            <a:r>
              <a:rPr lang="en-US" dirty="0"/>
              <a:t>This lets LSTMs solve problems other recurrent nets cannot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AB1CE0-A28D-D44A-8036-80EDF5933ED4}"/>
              </a:ext>
            </a:extLst>
          </p:cNvPr>
          <p:cNvSpPr txBox="1">
            <a:spLocks/>
          </p:cNvSpPr>
          <p:nvPr/>
        </p:nvSpPr>
        <p:spPr>
          <a:xfrm>
            <a:off x="6139544" y="1560872"/>
            <a:ext cx="5529944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Still has trouble with XOR (time-delayed XOR where you XOR two inputs that are an unknown number of time steps apart)</a:t>
            </a:r>
          </a:p>
          <a:p>
            <a:r>
              <a:rPr lang="en-US" dirty="0"/>
              <a:t>Lots of extra weights compared to regular cells</a:t>
            </a:r>
          </a:p>
          <a:p>
            <a:r>
              <a:rPr lang="en-US" dirty="0"/>
              <a:t>Long and slow to train</a:t>
            </a:r>
          </a:p>
          <a:p>
            <a:r>
              <a:rPr lang="en-US" dirty="0"/>
              <a:t>Not easy to inspect networks to understand them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213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Data collection &amp; augmentation</a:t>
            </a:r>
          </a:p>
        </p:txBody>
      </p:sp>
    </p:spTree>
    <p:extLst>
      <p:ext uri="{BB962C8B-B14F-4D97-AF65-F5344CB8AC3E}">
        <p14:creationId xmlns:p14="http://schemas.microsoft.com/office/powerpoint/2010/main" val="3953719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1032671" cy="1325563"/>
          </a:xfrm>
        </p:spPr>
        <p:txBody>
          <a:bodyPr/>
          <a:lstStyle/>
          <a:p>
            <a:r>
              <a:rPr lang="en-US" dirty="0"/>
              <a:t>Pick data </a:t>
            </a:r>
            <a:r>
              <a:rPr lang="en-US" b="1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3"/>
                <a:ext cx="10722429" cy="53854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The data defines a function to learn: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charset="0"/>
                      </a:rPr>
                      <m:t>=</m:t>
                    </m:r>
                    <m:r>
                      <a:rPr lang="en-US" sz="3200" i="1">
                        <a:latin typeface="Cambria Math" charset="0"/>
                      </a:rPr>
                      <m:t>𝑦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Typically, this is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>
                    <a:ea typeface="Cambria Math" charset="0"/>
                    <a:cs typeface="Cambria Math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3200" dirty="0">
                    <a:ea typeface="Cambria Math" charset="0"/>
                    <a:cs typeface="Cambria Math" charset="0"/>
                  </a:rPr>
                  <a:t>This is called </a:t>
                </a:r>
                <a:r>
                  <a:rPr lang="en-US" sz="3200" b="1" dirty="0">
                    <a:ea typeface="Cambria Math" charset="0"/>
                    <a:cs typeface="Cambria Math" charset="0"/>
                  </a:rPr>
                  <a:t>regression</a:t>
                </a:r>
                <a:r>
                  <a:rPr lang="en-US" sz="3200" dirty="0">
                    <a:ea typeface="Cambria Math" charset="0"/>
                    <a:cs typeface="Cambria Math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3"/>
                <a:ext cx="10722429" cy="5385480"/>
              </a:xfrm>
              <a:blipFill rotWithShape="0">
                <a:blip r:embed="rId2"/>
                <a:stretch>
                  <a:fillRect l="-1421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2432957" y="3184072"/>
            <a:ext cx="16329" cy="272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449286" y="5910943"/>
            <a:ext cx="8164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219450" y="504774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47065" y="3668714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220202" y="5004708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531679" y="340399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97829" y="4627903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298621" y="429243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64387" y="401756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26529" y="3374799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620000" y="2943197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12716" y="410770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Y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97535" y="5962931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X</a:t>
            </a:r>
            <a:endParaRPr lang="en-US" sz="3200" b="1" dirty="0"/>
          </a:p>
        </p:txBody>
      </p:sp>
      <p:sp>
        <p:nvSpPr>
          <p:cNvPr id="8" name="Freeform 7"/>
          <p:cNvSpPr/>
          <p:nvPr/>
        </p:nvSpPr>
        <p:spPr>
          <a:xfrm>
            <a:off x="2645229" y="3095547"/>
            <a:ext cx="7200900" cy="3092982"/>
          </a:xfrm>
          <a:custGeom>
            <a:avLst/>
            <a:gdLst>
              <a:gd name="connsiteX0" fmla="*/ 0 w 7200900"/>
              <a:gd name="connsiteY0" fmla="*/ 2423510 h 3092982"/>
              <a:gd name="connsiteX1" fmla="*/ 5045528 w 7200900"/>
              <a:gd name="connsiteY1" fmla="*/ 6882 h 3092982"/>
              <a:gd name="connsiteX2" fmla="*/ 7200900 w 7200900"/>
              <a:gd name="connsiteY2" fmla="*/ 3092982 h 309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0900" h="3092982">
                <a:moveTo>
                  <a:pt x="0" y="2423510"/>
                </a:moveTo>
                <a:cubicBezTo>
                  <a:pt x="1922689" y="1159406"/>
                  <a:pt x="3845378" y="-104697"/>
                  <a:pt x="5045528" y="6882"/>
                </a:cubicBezTo>
                <a:cubicBezTo>
                  <a:pt x="6245678" y="118461"/>
                  <a:pt x="7200900" y="3092982"/>
                  <a:pt x="7200900" y="3092982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94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1032671" cy="1325563"/>
          </a:xfrm>
        </p:spPr>
        <p:txBody>
          <a:bodyPr/>
          <a:lstStyle/>
          <a:p>
            <a:r>
              <a:rPr lang="en-US" dirty="0"/>
              <a:t>Pick data </a:t>
            </a:r>
            <a:r>
              <a:rPr lang="en-US" b="1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3"/>
                <a:ext cx="10722429" cy="53854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The data defines a function to learn: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charset="0"/>
                      </a:rPr>
                      <m:t>=</m:t>
                    </m:r>
                    <m:r>
                      <a:rPr lang="en-US" sz="32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0" indent="0">
                  <a:buNone/>
                </a:pPr>
                <a:r>
                  <a:rPr lang="en-US" sz="3200" dirty="0"/>
                  <a:t>This can also be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3200" dirty="0"/>
                  <a:t> to a finite set of labels, e.g. {0,1}.</a:t>
                </a:r>
                <a:endParaRPr lang="en-US" sz="3200" dirty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sz="3200" dirty="0"/>
                  <a:t>This is </a:t>
                </a:r>
                <a:r>
                  <a:rPr lang="en-US" sz="3200" b="1" dirty="0"/>
                  <a:t>classification</a:t>
                </a:r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3"/>
                <a:ext cx="10722429" cy="5385480"/>
              </a:xfrm>
              <a:blipFill rotWithShape="0">
                <a:blip r:embed="rId2"/>
                <a:stretch>
                  <a:fillRect l="-1421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2432957" y="3184072"/>
            <a:ext cx="16329" cy="272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449286" y="5910943"/>
            <a:ext cx="8164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219450" y="504774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90705" y="3491679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65781" y="504774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37765" y="504774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16136" y="5053694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902652" y="504774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733067" y="5047740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502737" y="3496526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38357" y="3501373"/>
            <a:ext cx="255815" cy="24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12716" y="410770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Y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97535" y="5962931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X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81012" y="48770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42800" y="321603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  <p:cxnSp>
        <p:nvCxnSpPr>
          <p:cNvPr id="7" name="Elbow Connector 6"/>
          <p:cNvCxnSpPr/>
          <p:nvPr/>
        </p:nvCxnSpPr>
        <p:spPr>
          <a:xfrm flipV="1">
            <a:off x="2449286" y="3623100"/>
            <a:ext cx="5788479" cy="1556061"/>
          </a:xfrm>
          <a:prstGeom prst="bentConnector3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7982633" y="3623101"/>
            <a:ext cx="2405306" cy="1556061"/>
          </a:xfrm>
          <a:prstGeom prst="bentConnector3">
            <a:avLst>
              <a:gd name="adj1" fmla="val 89374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7937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data D: Is there enough?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coverage of the range of possible values?</a:t>
            </a:r>
          </a:p>
          <a:p>
            <a:r>
              <a:rPr lang="en-US" dirty="0"/>
              <a:t>Just because you got lots of data, doesn’t mean it covers the space.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432957" y="3184072"/>
            <a:ext cx="16329" cy="272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2449286" y="5910943"/>
            <a:ext cx="8164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219450" y="5047740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47065" y="3668714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20202" y="5004708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531679" y="3403997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97829" y="4627903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98621" y="4292430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964387" y="4017567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26529" y="3374799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620000" y="2943197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12716" y="410770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Y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97535" y="5962931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X</a:t>
            </a:r>
            <a:endParaRPr lang="en-US" sz="3200" b="1" dirty="0"/>
          </a:p>
        </p:txBody>
      </p:sp>
      <p:sp>
        <p:nvSpPr>
          <p:cNvPr id="17" name="Freeform 16"/>
          <p:cNvSpPr/>
          <p:nvPr/>
        </p:nvSpPr>
        <p:spPr>
          <a:xfrm>
            <a:off x="2645229" y="3095547"/>
            <a:ext cx="7200900" cy="3092982"/>
          </a:xfrm>
          <a:custGeom>
            <a:avLst/>
            <a:gdLst>
              <a:gd name="connsiteX0" fmla="*/ 0 w 7200900"/>
              <a:gd name="connsiteY0" fmla="*/ 2423510 h 3092982"/>
              <a:gd name="connsiteX1" fmla="*/ 5045528 w 7200900"/>
              <a:gd name="connsiteY1" fmla="*/ 6882 h 3092982"/>
              <a:gd name="connsiteX2" fmla="*/ 7200900 w 7200900"/>
              <a:gd name="connsiteY2" fmla="*/ 3092982 h 309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0900" h="3092982">
                <a:moveTo>
                  <a:pt x="0" y="2423510"/>
                </a:moveTo>
                <a:cubicBezTo>
                  <a:pt x="1922689" y="1159406"/>
                  <a:pt x="3845378" y="-104697"/>
                  <a:pt x="5045528" y="6882"/>
                </a:cubicBezTo>
                <a:cubicBezTo>
                  <a:pt x="6245678" y="118461"/>
                  <a:pt x="7200900" y="3092982"/>
                  <a:pt x="7200900" y="3092982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7902294" y="1193368"/>
            <a:ext cx="2166257" cy="56646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961666" y="4340914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024256" y="4691743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201146" y="4470684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9397092" y="5196887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221495" y="4792382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809267" y="4169917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495271" y="5437450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9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data D: Is there enough?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Enough density in the space?</a:t>
            </a:r>
          </a:p>
          <a:p>
            <a:r>
              <a:rPr lang="en-US" dirty="0"/>
              <a:t>Just because you cover the range, doesn’t mean you captured the function.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432957" y="3184072"/>
            <a:ext cx="16329" cy="272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2449286" y="5910943"/>
            <a:ext cx="816428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039835" y="4238557"/>
            <a:ext cx="255815" cy="2434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78928" y="3525724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592162" y="4596607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562676" y="4970458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547755" y="4273426"/>
            <a:ext cx="255815" cy="2434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20085" y="3169676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100880" y="4208216"/>
            <a:ext cx="255815" cy="2434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46046" y="3503103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42419" y="4831296"/>
            <a:ext cx="255815" cy="243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12716" y="410770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Y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97535" y="5962931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X</a:t>
            </a:r>
            <a:endParaRPr lang="en-US" sz="32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432957" y="4346810"/>
            <a:ext cx="925276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98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11097</TotalTime>
  <Words>4950</Words>
  <Application>Microsoft Macintosh PowerPoint</Application>
  <PresentationFormat>Widescreen</PresentationFormat>
  <Paragraphs>1068</Paragraphs>
  <Slides>120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8" baseType="lpstr">
      <vt:lpstr>Arial</vt:lpstr>
      <vt:lpstr>Calibri</vt:lpstr>
      <vt:lpstr>Calibri Light</vt:lpstr>
      <vt:lpstr>Cambria Math</vt:lpstr>
      <vt:lpstr>Tahoma</vt:lpstr>
      <vt:lpstr>Times New Roman</vt:lpstr>
      <vt:lpstr>Office Theme</vt:lpstr>
      <vt:lpstr>Equation</vt:lpstr>
      <vt:lpstr>THE BASICS OF NEURAL NETS</vt:lpstr>
      <vt:lpstr>Deep Nets (AKA Neural Nets)</vt:lpstr>
      <vt:lpstr>Deep Nets (AKA Neural Nets)</vt:lpstr>
      <vt:lpstr>PowerPoint Presentation</vt:lpstr>
      <vt:lpstr>The Perceptron</vt:lpstr>
      <vt:lpstr>The Perceptron</vt:lpstr>
      <vt:lpstr>A single perceptron</vt:lpstr>
      <vt:lpstr>Weights define a hyperplane in the input space</vt:lpstr>
      <vt:lpstr>Classifies any (linearly separable) data</vt:lpstr>
      <vt:lpstr>Different logical functions are possible</vt:lpstr>
      <vt:lpstr>And, Or, Not are easy to define</vt:lpstr>
      <vt:lpstr>One perceptron: Only linear decisions</vt:lpstr>
      <vt:lpstr>Combining perceptrons can make any Boolean function</vt:lpstr>
      <vt:lpstr>Classifying image data with a single perceptron</vt:lpstr>
      <vt:lpstr>Classifying image data with a single perceptron</vt:lpstr>
      <vt:lpstr>Classifying song spectrograms </vt:lpstr>
      <vt:lpstr>Pick model M</vt:lpstr>
      <vt:lpstr>Machine Learning in one slide</vt:lpstr>
      <vt:lpstr>A good objective (loss) function, J(D,w)</vt:lpstr>
      <vt:lpstr>Example objective J : sum of squared errors (SSE) </vt:lpstr>
      <vt:lpstr>Combining perceptrons can make any Boolean function</vt:lpstr>
      <vt:lpstr>Problem with a step function: Assignment of error</vt:lpstr>
      <vt:lpstr>Linear Units &amp; Delta Rule</vt:lpstr>
      <vt:lpstr>Solution: Remove the step function</vt:lpstr>
      <vt:lpstr>Measuring error for linear units</vt:lpstr>
      <vt:lpstr>Gradient Decsent Rule</vt:lpstr>
      <vt:lpstr>Better &amp; worse than a perceptron</vt:lpstr>
      <vt:lpstr>Many linear units: Only linear decisions</vt:lpstr>
      <vt:lpstr>The Sigmoid Unit</vt:lpstr>
      <vt:lpstr>Sigmoid (aka Logistic) function: best of both</vt:lpstr>
      <vt:lpstr>A network of sigmoid units</vt:lpstr>
      <vt:lpstr>Sigmoid changes (almost) everything</vt:lpstr>
      <vt:lpstr>Example objective J : sum of squared errors </vt:lpstr>
      <vt:lpstr>Multilayer Perceptron with sigmoid units</vt:lpstr>
      <vt:lpstr>The promise of many layers</vt:lpstr>
      <vt:lpstr>TanH: A shifted sigmoid</vt:lpstr>
      <vt:lpstr>Rectified Linear Unit (ReLU) &amp; Soft Plus :</vt:lpstr>
      <vt:lpstr>“One Hot” Encoding</vt:lpstr>
      <vt:lpstr>Probability distribution </vt:lpstr>
      <vt:lpstr>Soft Max Function</vt:lpstr>
      <vt:lpstr>Cross Entropy Loss Function </vt:lpstr>
      <vt:lpstr>A common approach…</vt:lpstr>
      <vt:lpstr>Classifying images of digits</vt:lpstr>
      <vt:lpstr>Design choices</vt:lpstr>
      <vt:lpstr>A possibility: one fully-connected hidden layer</vt:lpstr>
      <vt:lpstr>Another possibility</vt:lpstr>
      <vt:lpstr>Convolutional networks </vt:lpstr>
      <vt:lpstr>How big is that image?</vt:lpstr>
      <vt:lpstr>How many weights in a fully connected net?</vt:lpstr>
      <vt:lpstr>Fitting &amp; Hypothesis space</vt:lpstr>
      <vt:lpstr>Small Fixed Windows (filter size/receptive field)</vt:lpstr>
      <vt:lpstr>Shared weights </vt:lpstr>
      <vt:lpstr>Building that feature map</vt:lpstr>
      <vt:lpstr>Building that feature map</vt:lpstr>
      <vt:lpstr>Building that feature map</vt:lpstr>
      <vt:lpstr>Building that feature map</vt:lpstr>
      <vt:lpstr>Multiple Feature Maps</vt:lpstr>
      <vt:lpstr>How many weights in a convolutional net?</vt:lpstr>
      <vt:lpstr>Is that enough reduction?</vt:lpstr>
      <vt:lpstr>Max Pool Layer: A kind of downsampling</vt:lpstr>
      <vt:lpstr>Max Pool Layer: A kind of downsampling</vt:lpstr>
      <vt:lpstr>Max Pool Layer: A kind of downsampling</vt:lpstr>
      <vt:lpstr>Max Pool Layer: A kind of downsampling</vt:lpstr>
      <vt:lpstr>Max Pool Layer: A kind of downsampling</vt:lpstr>
      <vt:lpstr>So…what is a convolutional net?</vt:lpstr>
      <vt:lpstr>Restricted boltzman machine (RBM)</vt:lpstr>
      <vt:lpstr>About RBNs</vt:lpstr>
      <vt:lpstr>About RBNs</vt:lpstr>
      <vt:lpstr>Standard RBM Architecture</vt:lpstr>
      <vt:lpstr>Standard RBM Architecture</vt:lpstr>
      <vt:lpstr>Contrastive Divergence Training</vt:lpstr>
      <vt:lpstr>Deep BELIEF Network (DBN)</vt:lpstr>
      <vt:lpstr>What is a Deep Belief Network?</vt:lpstr>
      <vt:lpstr>PowerPoint Presentation</vt:lpstr>
      <vt:lpstr>What is a Deep Belief Network?</vt:lpstr>
      <vt:lpstr>What is a Deep Belief Network?</vt:lpstr>
      <vt:lpstr>Why are DBNs important?</vt:lpstr>
      <vt:lpstr>How does “deep” help?</vt:lpstr>
      <vt:lpstr>Why not use standard MLP training?</vt:lpstr>
      <vt:lpstr>Benefits</vt:lpstr>
      <vt:lpstr>RECURRENT NETS</vt:lpstr>
      <vt:lpstr>A complex auditory scene</vt:lpstr>
      <vt:lpstr>Dealing with time</vt:lpstr>
      <vt:lpstr>Let’s look at that net.</vt:lpstr>
      <vt:lpstr>Take an idea from CNNs and HMMs</vt:lpstr>
      <vt:lpstr>Take an idea from CNNs and HMMs</vt:lpstr>
      <vt:lpstr>Take an idea from CNNs and HMMs</vt:lpstr>
      <vt:lpstr>Backprop through time: “Unrolling”</vt:lpstr>
      <vt:lpstr>Exponentially decaying influence</vt:lpstr>
      <vt:lpstr>One potential fix: Skip connections  (used in Highway networks)</vt:lpstr>
      <vt:lpstr>Long-Short Term Memories</vt:lpstr>
      <vt:lpstr>Long Short Term Memory Units (LSTMs)</vt:lpstr>
      <vt:lpstr>LSTM training</vt:lpstr>
      <vt:lpstr>LSTM Plusses and Minuses</vt:lpstr>
      <vt:lpstr>Data collection &amp; augmentation</vt:lpstr>
      <vt:lpstr>Pick data D</vt:lpstr>
      <vt:lpstr>Pick data D</vt:lpstr>
      <vt:lpstr>Pick data D: Is there enough? </vt:lpstr>
      <vt:lpstr>Pick data D: Is there enough? </vt:lpstr>
      <vt:lpstr>Fitting &amp; Hypothesis space.</vt:lpstr>
      <vt:lpstr>Fitting &amp; Hypothesis space</vt:lpstr>
      <vt:lpstr>Dimensions and data</vt:lpstr>
      <vt:lpstr>Data Augmentation</vt:lpstr>
      <vt:lpstr>Reduce your patch size, if you can</vt:lpstr>
      <vt:lpstr>Conclusions</vt:lpstr>
      <vt:lpstr>To get started</vt:lpstr>
      <vt:lpstr>Stuff we won’t have time for starts HERE</vt:lpstr>
      <vt:lpstr>Hebbian Learning</vt:lpstr>
      <vt:lpstr>Donald Hebb</vt:lpstr>
      <vt:lpstr>Pithy version of Hebb’s postulate</vt:lpstr>
      <vt:lpstr>Hopfield networks</vt:lpstr>
      <vt:lpstr>Hopfield nets are </vt:lpstr>
      <vt:lpstr>Using a Hopfield Net</vt:lpstr>
      <vt:lpstr>Training a Hopfield Net</vt:lpstr>
      <vt:lpstr>Using a Hopfield Net</vt:lpstr>
      <vt:lpstr>Using a Hopfield Net</vt:lpstr>
      <vt:lpstr>Input Training Examples</vt:lpstr>
      <vt:lpstr>Output of network over 8 iterations</vt:lpstr>
      <vt:lpstr>Characterizing “Energy”</vt:lpstr>
      <vt:lpstr>Limits of Hopfield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AUDIO SOURCE SEPARATION</dc:title>
  <dc:creator>Microsoft Office User</dc:creator>
  <cp:lastModifiedBy>Bryan A Pardo</cp:lastModifiedBy>
  <cp:revision>269</cp:revision>
  <cp:lastPrinted>2017-11-22T10:46:27Z</cp:lastPrinted>
  <dcterms:created xsi:type="dcterms:W3CDTF">2017-08-21T15:49:24Z</dcterms:created>
  <dcterms:modified xsi:type="dcterms:W3CDTF">2020-09-17T18:44:38Z</dcterms:modified>
</cp:coreProperties>
</file>